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57" r:id="rId3"/>
    <p:sldId id="271" r:id="rId4"/>
    <p:sldId id="269" r:id="rId5"/>
    <p:sldId id="270" r:id="rId6"/>
    <p:sldId id="258" r:id="rId7"/>
    <p:sldId id="259" r:id="rId8"/>
    <p:sldId id="260" r:id="rId9"/>
    <p:sldId id="261" r:id="rId10"/>
    <p:sldId id="262" r:id="rId11"/>
    <p:sldId id="263" r:id="rId12"/>
    <p:sldId id="264" r:id="rId13"/>
    <p:sldId id="265" r:id="rId14"/>
    <p:sldId id="266" r:id="rId15"/>
    <p:sldId id="267" r:id="rId16"/>
    <p:sldId id="272" r:id="rId17"/>
    <p:sldId id="273" r:id="rId18"/>
    <p:sldId id="268" r:id="rId19"/>
  </p:sldIdLst>
  <p:sldSz cx="9144000" cy="6858000" type="screen4x3"/>
  <p:notesSz cx="92360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45" autoAdjust="0"/>
  </p:normalViewPr>
  <p:slideViewPr>
    <p:cSldViewPr>
      <p:cViewPr varScale="1">
        <p:scale>
          <a:sx n="81" d="100"/>
          <a:sy n="81" d="100"/>
        </p:scale>
        <p:origin x="782" y="62"/>
      </p:cViewPr>
      <p:guideLst>
        <p:guide orient="horz" pos="2160"/>
        <p:guide pos="2880"/>
      </p:guideLst>
    </p:cSldViewPr>
  </p:slideViewPr>
  <p:outlineViewPr>
    <p:cViewPr>
      <p:scale>
        <a:sx n="33" d="100"/>
        <a:sy n="33" d="100"/>
      </p:scale>
      <p:origin x="0" y="-9235"/>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50520"/>
          </a:xfrm>
          <a:prstGeom prst="rect">
            <a:avLst/>
          </a:prstGeom>
        </p:spPr>
        <p:txBody>
          <a:bodyPr vert="horz" lIns="93753" tIns="46877" rIns="93753" bIns="46877" rtlCol="0"/>
          <a:lstStyle>
            <a:lvl1pPr algn="l">
              <a:defRPr sz="1200"/>
            </a:lvl1pPr>
          </a:lstStyle>
          <a:p>
            <a:endParaRPr lang="en-US"/>
          </a:p>
        </p:txBody>
      </p:sp>
      <p:sp>
        <p:nvSpPr>
          <p:cNvPr id="3" name="Date Placeholder 2"/>
          <p:cNvSpPr>
            <a:spLocks noGrp="1"/>
          </p:cNvSpPr>
          <p:nvPr>
            <p:ph type="dt" sz="quarter" idx="1"/>
          </p:nvPr>
        </p:nvSpPr>
        <p:spPr>
          <a:xfrm>
            <a:off x="5231640" y="0"/>
            <a:ext cx="4002299" cy="350520"/>
          </a:xfrm>
          <a:prstGeom prst="rect">
            <a:avLst/>
          </a:prstGeom>
        </p:spPr>
        <p:txBody>
          <a:bodyPr vert="horz" lIns="93753" tIns="46877" rIns="93753" bIns="46877" rtlCol="0"/>
          <a:lstStyle>
            <a:lvl1pPr algn="r">
              <a:defRPr sz="1200"/>
            </a:lvl1pPr>
          </a:lstStyle>
          <a:p>
            <a:fld id="{495A99ED-F492-48D8-8232-EF2B7237413C}" type="datetimeFigureOut">
              <a:rPr lang="en-US" smtClean="0"/>
              <a:t>3/2/2023</a:t>
            </a:fld>
            <a:endParaRPr lang="en-US"/>
          </a:p>
        </p:txBody>
      </p:sp>
      <p:sp>
        <p:nvSpPr>
          <p:cNvPr id="4" name="Footer Placeholder 3"/>
          <p:cNvSpPr>
            <a:spLocks noGrp="1"/>
          </p:cNvSpPr>
          <p:nvPr>
            <p:ph type="ftr" sz="quarter" idx="2"/>
          </p:nvPr>
        </p:nvSpPr>
        <p:spPr>
          <a:xfrm>
            <a:off x="1" y="6658663"/>
            <a:ext cx="4002299" cy="350520"/>
          </a:xfrm>
          <a:prstGeom prst="rect">
            <a:avLst/>
          </a:prstGeom>
        </p:spPr>
        <p:txBody>
          <a:bodyPr vert="horz" lIns="93753" tIns="46877" rIns="93753" bIns="46877" rtlCol="0" anchor="b"/>
          <a:lstStyle>
            <a:lvl1pPr algn="l">
              <a:defRPr sz="1200"/>
            </a:lvl1pPr>
          </a:lstStyle>
          <a:p>
            <a:endParaRPr lang="en-US"/>
          </a:p>
        </p:txBody>
      </p:sp>
      <p:sp>
        <p:nvSpPr>
          <p:cNvPr id="5" name="Slide Number Placeholder 4"/>
          <p:cNvSpPr>
            <a:spLocks noGrp="1"/>
          </p:cNvSpPr>
          <p:nvPr>
            <p:ph type="sldNum" sz="quarter" idx="3"/>
          </p:nvPr>
        </p:nvSpPr>
        <p:spPr>
          <a:xfrm>
            <a:off x="5231640" y="6658663"/>
            <a:ext cx="4002299" cy="350520"/>
          </a:xfrm>
          <a:prstGeom prst="rect">
            <a:avLst/>
          </a:prstGeom>
        </p:spPr>
        <p:txBody>
          <a:bodyPr vert="horz" lIns="93753" tIns="46877" rIns="93753" bIns="46877" rtlCol="0" anchor="b"/>
          <a:lstStyle>
            <a:lvl1pPr algn="r">
              <a:defRPr sz="1200"/>
            </a:lvl1pPr>
          </a:lstStyle>
          <a:p>
            <a:fld id="{B7B6E111-C7F4-4EF7-A6FA-B9BFB02E9449}" type="slidenum">
              <a:rPr lang="en-US" smtClean="0"/>
              <a:t>‹#›</a:t>
            </a:fld>
            <a:endParaRPr lang="en-US"/>
          </a:p>
        </p:txBody>
      </p:sp>
    </p:spTree>
    <p:extLst>
      <p:ext uri="{BB962C8B-B14F-4D97-AF65-F5344CB8AC3E}">
        <p14:creationId xmlns:p14="http://schemas.microsoft.com/office/powerpoint/2010/main" val="12147364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DFE9D9-FF3F-436A-9791-ED893B7F0ED9}"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3369350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DFE9D9-FF3F-436A-9791-ED893B7F0ED9}"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2413944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DFE9D9-FF3F-436A-9791-ED893B7F0ED9}"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61AB-C72A-44AC-8996-AE318EFCA5B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417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DFE9D9-FF3F-436A-9791-ED893B7F0ED9}"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3710704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DFE9D9-FF3F-436A-9791-ED893B7F0ED9}"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61AB-C72A-44AC-8996-AE318EFCA5B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2890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DFE9D9-FF3F-436A-9791-ED893B7F0ED9}"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3676170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DFE9D9-FF3F-436A-9791-ED893B7F0ED9}"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3344686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DFE9D9-FF3F-436A-9791-ED893B7F0ED9}"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379574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DFE9D9-FF3F-436A-9791-ED893B7F0ED9}"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364034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DFE9D9-FF3F-436A-9791-ED893B7F0ED9}"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780895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DFE9D9-FF3F-436A-9791-ED893B7F0ED9}"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1088999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DFE9D9-FF3F-436A-9791-ED893B7F0ED9}" type="datetimeFigureOut">
              <a:rPr lang="en-US" smtClean="0"/>
              <a:t>3/2/2023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219870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DFE9D9-FF3F-436A-9791-ED893B7F0ED9}" type="datetimeFigureOut">
              <a:rPr lang="en-US" smtClean="0"/>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185625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FE9D9-FF3F-436A-9791-ED893B7F0ED9}" type="datetimeFigureOut">
              <a:rPr lang="en-US" smtClean="0"/>
              <a:t>3/2/2023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236254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2DFE9D9-FF3F-436A-9791-ED893B7F0ED9}"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602000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DFE9D9-FF3F-436A-9791-ED893B7F0ED9}"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361AB-C72A-44AC-8996-AE318EFCA5BA}" type="slidenum">
              <a:rPr lang="en-US" smtClean="0"/>
              <a:t>‹#›</a:t>
            </a:fld>
            <a:endParaRPr lang="en-US"/>
          </a:p>
        </p:txBody>
      </p:sp>
    </p:spTree>
    <p:extLst>
      <p:ext uri="{BB962C8B-B14F-4D97-AF65-F5344CB8AC3E}">
        <p14:creationId xmlns:p14="http://schemas.microsoft.com/office/powerpoint/2010/main" val="1115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DFE9D9-FF3F-436A-9791-ED893B7F0ED9}" type="datetimeFigureOut">
              <a:rPr lang="en-US" smtClean="0"/>
              <a:t>3/2/2023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9A361AB-C72A-44AC-8996-AE318EFCA5BA}" type="slidenum">
              <a:rPr lang="en-US" smtClean="0"/>
              <a:t>‹#›</a:t>
            </a:fld>
            <a:endParaRPr lang="en-US"/>
          </a:p>
        </p:txBody>
      </p:sp>
    </p:spTree>
    <p:extLst>
      <p:ext uri="{BB962C8B-B14F-4D97-AF65-F5344CB8AC3E}">
        <p14:creationId xmlns:p14="http://schemas.microsoft.com/office/powerpoint/2010/main" val="3207381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jean@endlessmountain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ndlessmountains.org/medi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ndlessmountain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2023 Room Tax Grants	</a:t>
            </a:r>
          </a:p>
        </p:txBody>
      </p:sp>
      <p:sp>
        <p:nvSpPr>
          <p:cNvPr id="3" name="Subtitle 2"/>
          <p:cNvSpPr>
            <a:spLocks noGrp="1"/>
          </p:cNvSpPr>
          <p:nvPr>
            <p:ph type="subTitle" idx="1"/>
          </p:nvPr>
        </p:nvSpPr>
        <p:spPr/>
        <p:txBody>
          <a:bodyPr>
            <a:normAutofit lnSpcReduction="10000"/>
          </a:bodyPr>
          <a:lstStyle/>
          <a:p>
            <a:r>
              <a:rPr lang="en-US" dirty="0"/>
              <a:t>Endless Mountains Visitors Bureau</a:t>
            </a:r>
          </a:p>
          <a:p>
            <a:r>
              <a:rPr lang="en-US" dirty="0"/>
              <a:t>5405 State Route 6</a:t>
            </a:r>
          </a:p>
          <a:p>
            <a:r>
              <a:rPr lang="en-US" dirty="0"/>
              <a:t>Tunkhannock, PA 18657</a:t>
            </a:r>
          </a:p>
        </p:txBody>
      </p:sp>
      <p:pic>
        <p:nvPicPr>
          <p:cNvPr id="4" name="Picture 3" descr="logo.jpg"/>
          <p:cNvPicPr>
            <a:picLocks noChangeAspect="1"/>
          </p:cNvPicPr>
          <p:nvPr/>
        </p:nvPicPr>
        <p:blipFill>
          <a:blip r:embed="rId2" cstate="print"/>
          <a:stretch>
            <a:fillRect/>
          </a:stretch>
        </p:blipFill>
        <p:spPr>
          <a:xfrm>
            <a:off x="2286000" y="381000"/>
            <a:ext cx="4572000" cy="17922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2600" y="816638"/>
            <a:ext cx="2525519" cy="5224724"/>
          </a:xfrm>
        </p:spPr>
        <p:txBody>
          <a:bodyPr anchor="ctr">
            <a:normAutofit/>
          </a:bodyPr>
          <a:lstStyle/>
          <a:p>
            <a:r>
              <a:rPr lang="en-US" dirty="0"/>
              <a:t>Grant Questions</a:t>
            </a:r>
          </a:p>
        </p:txBody>
      </p:sp>
      <p:sp>
        <p:nvSpPr>
          <p:cNvPr id="3" name="Content Placeholder 2"/>
          <p:cNvSpPr>
            <a:spLocks noGrp="1"/>
          </p:cNvSpPr>
          <p:nvPr>
            <p:ph idx="1"/>
          </p:nvPr>
        </p:nvSpPr>
        <p:spPr>
          <a:xfrm>
            <a:off x="3490721" y="816638"/>
            <a:ext cx="3464779" cy="5224724"/>
          </a:xfrm>
        </p:spPr>
        <p:txBody>
          <a:bodyPr anchor="ctr">
            <a:normAutofit/>
          </a:bodyPr>
          <a:lstStyle/>
          <a:p>
            <a:r>
              <a:rPr lang="en-US" dirty="0"/>
              <a:t>What is the mission of your organization?</a:t>
            </a:r>
          </a:p>
          <a:p>
            <a:r>
              <a:rPr lang="en-US" dirty="0"/>
              <a:t>Provide a brief summary of the proposed project which includes a projected timeline for distribution of your promotional items and/or completion of your project/event.</a:t>
            </a:r>
          </a:p>
          <a:p>
            <a:r>
              <a:rPr lang="en-US" dirty="0"/>
              <a:t>What are the goals/objectives of your proposed project/event?</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2600" y="816638"/>
            <a:ext cx="2525519" cy="5224724"/>
          </a:xfrm>
        </p:spPr>
        <p:txBody>
          <a:bodyPr anchor="ctr">
            <a:normAutofit/>
          </a:bodyPr>
          <a:lstStyle/>
          <a:p>
            <a:r>
              <a:rPr lang="en-US" dirty="0"/>
              <a:t>Grant Questions </a:t>
            </a:r>
            <a:r>
              <a:rPr lang="en-US"/>
              <a:t>cont.</a:t>
            </a:r>
            <a:endParaRPr lang="en-US" dirty="0"/>
          </a:p>
        </p:txBody>
      </p:sp>
      <p:sp>
        <p:nvSpPr>
          <p:cNvPr id="3" name="Content Placeholder 2"/>
          <p:cNvSpPr>
            <a:spLocks noGrp="1"/>
          </p:cNvSpPr>
          <p:nvPr>
            <p:ph idx="1"/>
          </p:nvPr>
        </p:nvSpPr>
        <p:spPr>
          <a:xfrm>
            <a:off x="3490721" y="816638"/>
            <a:ext cx="3464779" cy="5224724"/>
          </a:xfrm>
        </p:spPr>
        <p:txBody>
          <a:bodyPr anchor="ctr">
            <a:normAutofit/>
          </a:bodyPr>
          <a:lstStyle/>
          <a:p>
            <a:r>
              <a:rPr lang="en-US" dirty="0"/>
              <a:t>How will your proposed project/event attract tourists and visitors to our area – and ideally generate overnight stays?</a:t>
            </a:r>
          </a:p>
          <a:p>
            <a:r>
              <a:rPr lang="en-US" dirty="0"/>
              <a:t>Identify and list qualifications/experience of key management staff, volunteers, board member, etc. responsible for making sure the project is completed.  List any similar past projects the organization has completed.  List any supporting or sponsoring organizations for this project and any in-kind support.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2600" y="816638"/>
            <a:ext cx="2525519" cy="5224724"/>
          </a:xfrm>
        </p:spPr>
        <p:txBody>
          <a:bodyPr anchor="ctr">
            <a:normAutofit/>
          </a:bodyPr>
          <a:lstStyle/>
          <a:p>
            <a:r>
              <a:rPr lang="en-US" dirty="0"/>
              <a:t>Grant Questions cont.</a:t>
            </a:r>
          </a:p>
        </p:txBody>
      </p:sp>
      <p:sp>
        <p:nvSpPr>
          <p:cNvPr id="3" name="Content Placeholder 2"/>
          <p:cNvSpPr>
            <a:spLocks noGrp="1"/>
          </p:cNvSpPr>
          <p:nvPr>
            <p:ph idx="1"/>
          </p:nvPr>
        </p:nvSpPr>
        <p:spPr>
          <a:xfrm>
            <a:off x="3490721" y="816638"/>
            <a:ext cx="3464779" cy="5224724"/>
          </a:xfrm>
        </p:spPr>
        <p:txBody>
          <a:bodyPr anchor="ctr">
            <a:normAutofit/>
          </a:bodyPr>
          <a:lstStyle/>
          <a:p>
            <a:pPr>
              <a:lnSpc>
                <a:spcPct val="90000"/>
              </a:lnSpc>
            </a:pPr>
            <a:r>
              <a:rPr lang="en-US" dirty="0"/>
              <a:t>How will you specifically evaluate/quantify your efforts to generate more visitors to our area and overnight stays?  If this is a reoccurring event, please include a history of attendance.  </a:t>
            </a:r>
          </a:p>
          <a:p>
            <a:pPr lvl="1">
              <a:lnSpc>
                <a:spcPct val="90000"/>
              </a:lnSpc>
            </a:pPr>
            <a:r>
              <a:rPr lang="en-US" dirty="0"/>
              <a:t>Please note you will need to provide us with attendance numbers, statistics from your web site, etc. in your final report that is due by January 31, 2022</a:t>
            </a:r>
          </a:p>
          <a:p>
            <a:pPr lvl="1">
              <a:lnSpc>
                <a:spcPct val="90000"/>
              </a:lnSpc>
            </a:pPr>
            <a:endParaRPr lang="en-US" dirty="0"/>
          </a:p>
          <a:p>
            <a:pPr>
              <a:lnSpc>
                <a:spcPct val="90000"/>
              </a:lnSpc>
            </a:pPr>
            <a:r>
              <a:rPr lang="en-US" dirty="0"/>
              <a:t>Identify your cash or in-kind 25% match and the source of the math.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Documentation</a:t>
            </a:r>
          </a:p>
        </p:txBody>
      </p:sp>
      <p:sp>
        <p:nvSpPr>
          <p:cNvPr id="3" name="Content Placeholder 2"/>
          <p:cNvSpPr>
            <a:spLocks noGrp="1"/>
          </p:cNvSpPr>
          <p:nvPr>
            <p:ph idx="1"/>
          </p:nvPr>
        </p:nvSpPr>
        <p:spPr/>
        <p:txBody>
          <a:bodyPr>
            <a:normAutofit/>
          </a:bodyPr>
          <a:lstStyle/>
          <a:p>
            <a:r>
              <a:rPr lang="en-US" dirty="0"/>
              <a:t>Organization’s Annual Budget – please indicate any plans for large reserves of income.</a:t>
            </a:r>
          </a:p>
          <a:p>
            <a:r>
              <a:rPr lang="en-US" dirty="0"/>
              <a:t>Last year’s audited financial statement or a copy of your IRS 990 form.</a:t>
            </a:r>
          </a:p>
          <a:p>
            <a:r>
              <a:rPr lang="en-US" dirty="0"/>
              <a:t>Project’s itemized budget for current year (be sure to identify sources of additional income) – include last year’s final financial report if annual event.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Documentation </a:t>
            </a:r>
            <a:r>
              <a:rPr lang="en-US" sz="3200" dirty="0"/>
              <a:t>cont.</a:t>
            </a:r>
            <a:endParaRPr lang="en-US" dirty="0"/>
          </a:p>
        </p:txBody>
      </p:sp>
      <p:sp>
        <p:nvSpPr>
          <p:cNvPr id="3" name="Content Placeholder 2"/>
          <p:cNvSpPr>
            <a:spLocks noGrp="1"/>
          </p:cNvSpPr>
          <p:nvPr>
            <p:ph idx="1"/>
          </p:nvPr>
        </p:nvSpPr>
        <p:spPr/>
        <p:txBody>
          <a:bodyPr>
            <a:normAutofit/>
          </a:bodyPr>
          <a:lstStyle/>
          <a:p>
            <a:r>
              <a:rPr lang="en-US" dirty="0"/>
              <a:t>A copy of your most recent 501c3 or 501c6 certification.</a:t>
            </a:r>
          </a:p>
          <a:p>
            <a:r>
              <a:rPr lang="en-US" dirty="0"/>
              <a:t>A list of your board of directors.</a:t>
            </a:r>
          </a:p>
          <a:p>
            <a:r>
              <a:rPr lang="en-US" dirty="0"/>
              <a:t>Marketing Plan – including what markets (towns, specific locations), publications, cross-promotion with other organizations, web sites, social media, packages put together with lodging in the area and any other marketing initiatives.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Report</a:t>
            </a:r>
          </a:p>
        </p:txBody>
      </p:sp>
      <p:sp>
        <p:nvSpPr>
          <p:cNvPr id="3" name="Content Placeholder 2"/>
          <p:cNvSpPr>
            <a:spLocks noGrp="1"/>
          </p:cNvSpPr>
          <p:nvPr>
            <p:ph idx="1"/>
          </p:nvPr>
        </p:nvSpPr>
        <p:spPr/>
        <p:txBody>
          <a:bodyPr>
            <a:normAutofit/>
          </a:bodyPr>
          <a:lstStyle/>
          <a:p>
            <a:r>
              <a:rPr lang="en-US" dirty="0"/>
              <a:t>Due January 31, 2024</a:t>
            </a:r>
          </a:p>
          <a:p>
            <a:r>
              <a:rPr lang="en-US" dirty="0"/>
              <a:t>Must include copies of promotional materials:  rack cards, brochures, posters.  These must have the required verbiage:  </a:t>
            </a:r>
            <a:r>
              <a:rPr lang="en-US" b="1" dirty="0"/>
              <a:t>Funded in part by ________ County Room Tax Fund and the Endless Mountains Visitors Bureau. </a:t>
            </a:r>
          </a:p>
          <a:p>
            <a:r>
              <a:rPr lang="en-US" dirty="0"/>
              <a:t>Copies of all invoices with check # and date paid.</a:t>
            </a:r>
          </a:p>
          <a:p>
            <a:r>
              <a:rPr lang="en-US" dirty="0"/>
              <a:t>Brief narrative of event, including attendance numbers, web site and/or social media numbers, zip codes of where attendees were from (if collected).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8DC68-7665-3673-D87B-4C5FA82A3219}"/>
              </a:ext>
            </a:extLst>
          </p:cNvPr>
          <p:cNvSpPr>
            <a:spLocks noGrp="1"/>
          </p:cNvSpPr>
          <p:nvPr>
            <p:ph type="title"/>
          </p:nvPr>
        </p:nvSpPr>
        <p:spPr/>
        <p:txBody>
          <a:bodyPr/>
          <a:lstStyle/>
          <a:p>
            <a:r>
              <a:rPr lang="en-US" dirty="0"/>
              <a:t>Common Mistakes</a:t>
            </a:r>
          </a:p>
        </p:txBody>
      </p:sp>
      <p:sp>
        <p:nvSpPr>
          <p:cNvPr id="3" name="Content Placeholder 2">
            <a:extLst>
              <a:ext uri="{FF2B5EF4-FFF2-40B4-BE49-F238E27FC236}">
                <a16:creationId xmlns:a16="http://schemas.microsoft.com/office/drawing/2014/main" id="{43ECCC43-AC3F-6607-F045-A2D4601C82E9}"/>
              </a:ext>
            </a:extLst>
          </p:cNvPr>
          <p:cNvSpPr>
            <a:spLocks noGrp="1"/>
          </p:cNvSpPr>
          <p:nvPr>
            <p:ph idx="1"/>
          </p:nvPr>
        </p:nvSpPr>
        <p:spPr/>
        <p:txBody>
          <a:bodyPr/>
          <a:lstStyle/>
          <a:p>
            <a:r>
              <a:rPr lang="en-US" sz="2800" dirty="0"/>
              <a:t>Didn’t answer questions.</a:t>
            </a:r>
          </a:p>
          <a:p>
            <a:r>
              <a:rPr lang="en-US" sz="2800" dirty="0"/>
              <a:t>Don’t send the number of copies required.</a:t>
            </a:r>
          </a:p>
          <a:p>
            <a:r>
              <a:rPr lang="en-US" sz="2800" dirty="0"/>
              <a:t>Don’t have a good marketing plan.</a:t>
            </a:r>
          </a:p>
          <a:p>
            <a:r>
              <a:rPr lang="en-US" sz="2800" dirty="0"/>
              <a:t>Don’t include budget for event.</a:t>
            </a:r>
          </a:p>
          <a:p>
            <a:r>
              <a:rPr lang="en-US" sz="2800" dirty="0"/>
              <a:t>Not listing the ways you will be working to get heads in beds.</a:t>
            </a:r>
          </a:p>
          <a:p>
            <a:endParaRPr lang="en-US" dirty="0"/>
          </a:p>
          <a:p>
            <a:endParaRPr lang="en-US" dirty="0"/>
          </a:p>
          <a:p>
            <a:endParaRPr lang="en-US" dirty="0"/>
          </a:p>
        </p:txBody>
      </p:sp>
    </p:spTree>
    <p:extLst>
      <p:ext uri="{BB962C8B-B14F-4D97-AF65-F5344CB8AC3E}">
        <p14:creationId xmlns:p14="http://schemas.microsoft.com/office/powerpoint/2010/main" val="3331656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48D4D-E611-C629-3E86-9B88B2AB9ED1}"/>
              </a:ext>
            </a:extLst>
          </p:cNvPr>
          <p:cNvSpPr>
            <a:spLocks noGrp="1"/>
          </p:cNvSpPr>
          <p:nvPr>
            <p:ph type="title"/>
          </p:nvPr>
        </p:nvSpPr>
        <p:spPr/>
        <p:txBody>
          <a:bodyPr/>
          <a:lstStyle/>
          <a:p>
            <a:r>
              <a:rPr lang="en-US" dirty="0"/>
              <a:t>Helpful Hints	</a:t>
            </a:r>
          </a:p>
        </p:txBody>
      </p:sp>
      <p:sp>
        <p:nvSpPr>
          <p:cNvPr id="3" name="Content Placeholder 2">
            <a:extLst>
              <a:ext uri="{FF2B5EF4-FFF2-40B4-BE49-F238E27FC236}">
                <a16:creationId xmlns:a16="http://schemas.microsoft.com/office/drawing/2014/main" id="{0EDF0B77-5272-A0F8-CC8E-B0EB27A8A67A}"/>
              </a:ext>
            </a:extLst>
          </p:cNvPr>
          <p:cNvSpPr>
            <a:spLocks noGrp="1"/>
          </p:cNvSpPr>
          <p:nvPr>
            <p:ph idx="1"/>
          </p:nvPr>
        </p:nvSpPr>
        <p:spPr>
          <a:xfrm>
            <a:off x="609599" y="1524000"/>
            <a:ext cx="6347714" cy="4517363"/>
          </a:xfrm>
        </p:spPr>
        <p:txBody>
          <a:bodyPr>
            <a:normAutofit lnSpcReduction="10000"/>
          </a:bodyPr>
          <a:lstStyle/>
          <a:p>
            <a:r>
              <a:rPr lang="en-US" dirty="0"/>
              <a:t>Include past successes and attendance #’s.</a:t>
            </a:r>
          </a:p>
          <a:p>
            <a:r>
              <a:rPr lang="en-US" dirty="0"/>
              <a:t>With Financial Statements put footnote for large sums of money earmarked for specific projects.</a:t>
            </a:r>
          </a:p>
          <a:p>
            <a:r>
              <a:rPr lang="en-US" dirty="0"/>
              <a:t>In marketing plan don’t forget about Social Media and money to boost posts or do ads.</a:t>
            </a:r>
          </a:p>
          <a:p>
            <a:r>
              <a:rPr lang="en-US" dirty="0"/>
              <a:t>Put local lodging partners on your website.</a:t>
            </a:r>
          </a:p>
          <a:p>
            <a:r>
              <a:rPr lang="en-US" dirty="0"/>
              <a:t>If there are other events you know of on the same date – ask them to cross-promote each others event.</a:t>
            </a:r>
          </a:p>
          <a:p>
            <a:r>
              <a:rPr lang="en-US" dirty="0"/>
              <a:t>Use local media for free public listings.</a:t>
            </a:r>
          </a:p>
          <a:p>
            <a:r>
              <a:rPr lang="en-US" dirty="0"/>
              <a:t>If selling tickets, have an online option to purchase – able to reach broader market. </a:t>
            </a:r>
          </a:p>
          <a:p>
            <a:r>
              <a:rPr lang="en-US" dirty="0"/>
              <a:t>Get any brochures to us at least 2 months prior to get them out into our brochure racks.</a:t>
            </a:r>
          </a:p>
          <a:p>
            <a:endParaRPr lang="en-US" dirty="0"/>
          </a:p>
        </p:txBody>
      </p:sp>
    </p:spTree>
    <p:extLst>
      <p:ext uri="{BB962C8B-B14F-4D97-AF65-F5344CB8AC3E}">
        <p14:creationId xmlns:p14="http://schemas.microsoft.com/office/powerpoint/2010/main" val="3003221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a:buNone/>
            </a:pPr>
            <a:r>
              <a:rPr lang="en-US" dirty="0"/>
              <a:t>Jean Ruhf</a:t>
            </a:r>
          </a:p>
          <a:p>
            <a:pPr>
              <a:buNone/>
            </a:pPr>
            <a:r>
              <a:rPr lang="en-US" dirty="0"/>
              <a:t>Executive Director</a:t>
            </a:r>
          </a:p>
          <a:p>
            <a:pPr>
              <a:buNone/>
            </a:pPr>
            <a:r>
              <a:rPr lang="en-US" dirty="0"/>
              <a:t>Endless Mountains Visitors Bureau</a:t>
            </a:r>
          </a:p>
          <a:p>
            <a:pPr>
              <a:buNone/>
            </a:pPr>
            <a:r>
              <a:rPr lang="en-US" dirty="0"/>
              <a:t>570-836-5431</a:t>
            </a:r>
          </a:p>
          <a:p>
            <a:pPr>
              <a:buNone/>
            </a:pPr>
            <a:r>
              <a:rPr lang="en-US" dirty="0"/>
              <a:t>1-800-769-8999</a:t>
            </a:r>
          </a:p>
          <a:p>
            <a:pPr>
              <a:buNone/>
            </a:pPr>
            <a:r>
              <a:rPr lang="en-US" dirty="0">
                <a:hlinkClick r:id="rId2"/>
              </a:rPr>
              <a:t>jean@endlessmountains.org</a:t>
            </a:r>
            <a:endParaRPr lang="en-US" dirty="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2600" y="816638"/>
            <a:ext cx="2525519" cy="5224724"/>
          </a:xfrm>
        </p:spPr>
        <p:txBody>
          <a:bodyPr anchor="ctr">
            <a:normAutofit/>
          </a:bodyPr>
          <a:lstStyle/>
          <a:p>
            <a:r>
              <a:rPr lang="en-US" dirty="0"/>
              <a:t>Criteria</a:t>
            </a:r>
          </a:p>
        </p:txBody>
      </p:sp>
      <p:sp>
        <p:nvSpPr>
          <p:cNvPr id="3" name="Content Placeholder 2"/>
          <p:cNvSpPr>
            <a:spLocks noGrp="1"/>
          </p:cNvSpPr>
          <p:nvPr>
            <p:ph idx="1"/>
          </p:nvPr>
        </p:nvSpPr>
        <p:spPr>
          <a:xfrm>
            <a:off x="3490721" y="816638"/>
            <a:ext cx="3464779" cy="5224724"/>
          </a:xfrm>
        </p:spPr>
        <p:txBody>
          <a:bodyPr anchor="ctr">
            <a:normAutofit/>
          </a:bodyPr>
          <a:lstStyle/>
          <a:p>
            <a:r>
              <a:rPr lang="en-US" dirty="0"/>
              <a:t>Must be a  bona-fide officially recognized not-for-profit (501c3 or 501c6) or a branch of local or county government</a:t>
            </a:r>
          </a:p>
          <a:p>
            <a:r>
              <a:rPr lang="en-US" dirty="0"/>
              <a:t>Must have at least on year of audited financial reports or a 990. (if organization is too small a financial report is acceptable)</a:t>
            </a:r>
          </a:p>
          <a:p>
            <a:r>
              <a:rPr lang="en-US" dirty="0"/>
              <a:t>Must have a proven positive record of advertising to bring patrons from beyond a 50-mile radius.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359DF-6A75-4136-8F6B-A390E2B37647}"/>
              </a:ext>
            </a:extLst>
          </p:cNvPr>
          <p:cNvSpPr>
            <a:spLocks noGrp="1"/>
          </p:cNvSpPr>
          <p:nvPr>
            <p:ph type="title"/>
          </p:nvPr>
        </p:nvSpPr>
        <p:spPr/>
        <p:txBody>
          <a:bodyPr/>
          <a:lstStyle/>
          <a:p>
            <a:r>
              <a:rPr lang="en-US" dirty="0"/>
              <a:t>Important Dates</a:t>
            </a:r>
          </a:p>
        </p:txBody>
      </p:sp>
      <p:sp>
        <p:nvSpPr>
          <p:cNvPr id="3" name="Content Placeholder 2">
            <a:extLst>
              <a:ext uri="{FF2B5EF4-FFF2-40B4-BE49-F238E27FC236}">
                <a16:creationId xmlns:a16="http://schemas.microsoft.com/office/drawing/2014/main" id="{CA5C4CD0-A21E-4C58-8889-3028F0E3F06E}"/>
              </a:ext>
            </a:extLst>
          </p:cNvPr>
          <p:cNvSpPr>
            <a:spLocks noGrp="1"/>
          </p:cNvSpPr>
          <p:nvPr>
            <p:ph idx="1"/>
          </p:nvPr>
        </p:nvSpPr>
        <p:spPr/>
        <p:txBody>
          <a:bodyPr>
            <a:noAutofit/>
          </a:bodyPr>
          <a:lstStyle/>
          <a:p>
            <a:r>
              <a:rPr lang="en-US" sz="2000" dirty="0"/>
              <a:t>Grant Application on </a:t>
            </a:r>
            <a:r>
              <a:rPr lang="en-US" sz="2000" dirty="0">
                <a:hlinkClick r:id="rId2"/>
              </a:rPr>
              <a:t>www.EndlessMountains.org/media</a:t>
            </a:r>
            <a:r>
              <a:rPr lang="en-US" sz="2000" dirty="0"/>
              <a:t> posted June 1, 2023</a:t>
            </a:r>
          </a:p>
          <a:p>
            <a:r>
              <a:rPr lang="en-US" sz="2000" dirty="0"/>
              <a:t>Due Date:  September 25, 2023 (Postmarked or emailed).  If emailing, you must send 5 copies with 1 copy of back-up documentation.  </a:t>
            </a:r>
          </a:p>
          <a:p>
            <a:r>
              <a:rPr lang="en-US" sz="2000" dirty="0"/>
              <a:t>Grant award letters and contracts are mailed out late December.</a:t>
            </a:r>
          </a:p>
          <a:p>
            <a:r>
              <a:rPr lang="en-US" sz="2000" dirty="0"/>
              <a:t>Checks, signed contracts and final report information mailed out after January 1, 2024</a:t>
            </a:r>
          </a:p>
          <a:p>
            <a:r>
              <a:rPr lang="en-US" sz="2000" dirty="0"/>
              <a:t>Final Reports due:  January 31, 2025</a:t>
            </a:r>
          </a:p>
        </p:txBody>
      </p:sp>
    </p:spTree>
    <p:extLst>
      <p:ext uri="{BB962C8B-B14F-4D97-AF65-F5344CB8AC3E}">
        <p14:creationId xmlns:p14="http://schemas.microsoft.com/office/powerpoint/2010/main" val="2314873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Conditions</a:t>
            </a:r>
          </a:p>
        </p:txBody>
      </p:sp>
      <p:sp>
        <p:nvSpPr>
          <p:cNvPr id="3" name="Content Placeholder 2"/>
          <p:cNvSpPr>
            <a:spLocks noGrp="1"/>
          </p:cNvSpPr>
          <p:nvPr>
            <p:ph idx="1"/>
          </p:nvPr>
        </p:nvSpPr>
        <p:spPr/>
        <p:txBody>
          <a:bodyPr>
            <a:normAutofit/>
          </a:bodyPr>
          <a:lstStyle/>
          <a:p>
            <a:r>
              <a:rPr lang="en-US" dirty="0"/>
              <a:t>All grants must have a 25% cash or in-kind match.  Current national hourly value of volunteer hour is $29.95.</a:t>
            </a:r>
          </a:p>
          <a:p>
            <a:r>
              <a:rPr lang="en-US" dirty="0"/>
              <a:t>Grant funds will not be provided for sectarian religious expenses.</a:t>
            </a:r>
          </a:p>
          <a:p>
            <a:r>
              <a:rPr lang="en-US" dirty="0"/>
              <a:t>Grant funds will not be awarded for food or refreshments, travel, entertainment or operational expenses (payroll, insurance, travel or utilities).</a:t>
            </a:r>
          </a:p>
          <a:p>
            <a:r>
              <a:rPr lang="en-US" dirty="0"/>
              <a:t>Grant funds may be used to match federal and state funds but are not considered private donations.</a:t>
            </a:r>
          </a:p>
        </p:txBody>
      </p:sp>
    </p:spTree>
    <p:extLst>
      <p:ext uri="{BB962C8B-B14F-4D97-AF65-F5344CB8AC3E}">
        <p14:creationId xmlns:p14="http://schemas.microsoft.com/office/powerpoint/2010/main" val="3684021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Conditions cont.</a:t>
            </a:r>
          </a:p>
        </p:txBody>
      </p:sp>
      <p:sp>
        <p:nvSpPr>
          <p:cNvPr id="3" name="Content Placeholder 2"/>
          <p:cNvSpPr>
            <a:spLocks noGrp="1"/>
          </p:cNvSpPr>
          <p:nvPr>
            <p:ph idx="1"/>
          </p:nvPr>
        </p:nvSpPr>
        <p:spPr/>
        <p:txBody>
          <a:bodyPr>
            <a:normAutofit/>
          </a:bodyPr>
          <a:lstStyle/>
          <a:p>
            <a:r>
              <a:rPr lang="en-US" dirty="0"/>
              <a:t>All publicity and promotional campaigns that use grant funds must include:</a:t>
            </a:r>
          </a:p>
          <a:p>
            <a:pPr lvl="1"/>
            <a:r>
              <a:rPr lang="en-US" i="1" dirty="0"/>
              <a:t>Funded in part by the (county) County Room Tax Fund and the Endless Mountains Visitors Bureau</a:t>
            </a:r>
          </a:p>
          <a:p>
            <a:r>
              <a:rPr lang="en-US" dirty="0"/>
              <a:t>Award recipient organization must provide a direct link from their website to the EMVB website </a:t>
            </a:r>
            <a:r>
              <a:rPr lang="en-US" dirty="0">
                <a:hlinkClick r:id="rId2"/>
              </a:rPr>
              <a:t>www.endlessmountains.org</a:t>
            </a:r>
            <a:endParaRPr lang="en-US" dirty="0"/>
          </a:p>
          <a:p>
            <a:r>
              <a:rPr lang="en-US" dirty="0"/>
              <a:t>Any events that receive funding must put their event information on our website so we can help promote it.</a:t>
            </a:r>
          </a:p>
          <a:p>
            <a:pPr marL="0" indent="0">
              <a:buNone/>
            </a:pPr>
            <a:endParaRPr lang="en-US" dirty="0"/>
          </a:p>
          <a:p>
            <a:pPr lvl="1"/>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67858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Categories</a:t>
            </a:r>
          </a:p>
        </p:txBody>
      </p:sp>
      <p:sp>
        <p:nvSpPr>
          <p:cNvPr id="3" name="Content Placeholder 2"/>
          <p:cNvSpPr>
            <a:spLocks noGrp="1"/>
          </p:cNvSpPr>
          <p:nvPr>
            <p:ph idx="1"/>
          </p:nvPr>
        </p:nvSpPr>
        <p:spPr/>
        <p:txBody>
          <a:bodyPr/>
          <a:lstStyle/>
          <a:p>
            <a:r>
              <a:rPr lang="en-US" sz="4000" dirty="0"/>
              <a:t>Special Event or Exhibit – Must:</a:t>
            </a:r>
          </a:p>
          <a:p>
            <a:pPr lvl="1"/>
            <a:r>
              <a:rPr lang="en-US" dirty="0"/>
              <a:t>Be open to the public</a:t>
            </a:r>
          </a:p>
          <a:p>
            <a:pPr lvl="1"/>
            <a:r>
              <a:rPr lang="en-US" dirty="0"/>
              <a:t>Promote tourism in the county.</a:t>
            </a:r>
          </a:p>
          <a:p>
            <a:pPr lvl="1"/>
            <a:r>
              <a:rPr lang="en-US" dirty="0"/>
              <a:t>Be advertised outside a fifty-mile radius.</a:t>
            </a:r>
          </a:p>
          <a:p>
            <a:pPr lvl="1"/>
            <a:r>
              <a:rPr lang="en-US" dirty="0"/>
              <a:t>Attract visitors and/or vendors to put heads in beds.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Categories </a:t>
            </a:r>
            <a:r>
              <a:rPr lang="en-US" sz="3200" dirty="0"/>
              <a:t>cont.</a:t>
            </a:r>
            <a:endParaRPr lang="en-US" dirty="0"/>
          </a:p>
        </p:txBody>
      </p:sp>
      <p:sp>
        <p:nvSpPr>
          <p:cNvPr id="3" name="Content Placeholder 2"/>
          <p:cNvSpPr>
            <a:spLocks noGrp="1"/>
          </p:cNvSpPr>
          <p:nvPr>
            <p:ph idx="1"/>
          </p:nvPr>
        </p:nvSpPr>
        <p:spPr/>
        <p:txBody>
          <a:bodyPr/>
          <a:lstStyle/>
          <a:p>
            <a:r>
              <a:rPr lang="en-US" sz="4400" dirty="0"/>
              <a:t>Marketing and Promotional Projects – Must:</a:t>
            </a:r>
          </a:p>
          <a:p>
            <a:pPr lvl="1"/>
            <a:r>
              <a:rPr lang="en-US" dirty="0"/>
              <a:t>Demonstrate that the project directly correlates to increasing tourism within the region.</a:t>
            </a:r>
          </a:p>
          <a:p>
            <a:pPr lvl="1"/>
            <a:r>
              <a:rPr lang="en-US" dirty="0"/>
              <a:t>Target promotion beyond a 50-mile radius.</a:t>
            </a:r>
          </a:p>
          <a:p>
            <a:pPr lvl="1"/>
            <a:r>
              <a:rPr lang="en-US" dirty="0"/>
              <a:t>Attract visitors and/or vendors to put heads in beds.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dirty="0"/>
              <a:t>Grant Categories cont.</a:t>
            </a:r>
          </a:p>
        </p:txBody>
      </p:sp>
      <p:sp>
        <p:nvSpPr>
          <p:cNvPr id="3" name="Content Placeholder 2"/>
          <p:cNvSpPr>
            <a:spLocks noGrp="1"/>
          </p:cNvSpPr>
          <p:nvPr>
            <p:ph idx="1"/>
          </p:nvPr>
        </p:nvSpPr>
        <p:spPr/>
        <p:txBody>
          <a:bodyPr anchor="ctr">
            <a:normAutofit/>
          </a:bodyPr>
          <a:lstStyle/>
          <a:p>
            <a:r>
              <a:rPr lang="en-US" sz="2800" b="1" dirty="0"/>
              <a:t>Historical Preservation Project – Must:</a:t>
            </a:r>
          </a:p>
          <a:p>
            <a:pPr lvl="1"/>
            <a:r>
              <a:rPr lang="en-US" dirty="0"/>
              <a:t>Be used to improve, restore or preserve existing historical sites/buildings that are considered to be of value to the area’s culture, history and sense of identity.</a:t>
            </a:r>
          </a:p>
          <a:p>
            <a:pPr lvl="1"/>
            <a:r>
              <a:rPr lang="en-US" dirty="0"/>
              <a:t>Be an existing or potential tourist draw and will add to the existing tourism attractions within the area.</a:t>
            </a:r>
          </a:p>
          <a:p>
            <a:pPr lvl="1"/>
            <a:r>
              <a:rPr lang="en-US" dirty="0"/>
              <a:t>Not be a capital improvement project.</a:t>
            </a:r>
          </a:p>
          <a:p>
            <a:pPr lvl="1"/>
            <a:r>
              <a:rPr lang="en-US" dirty="0"/>
              <a:t>Not be a private residence or business.</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Categories </a:t>
            </a:r>
            <a:r>
              <a:rPr lang="en-US" sz="3200" dirty="0"/>
              <a:t>cont.</a:t>
            </a:r>
            <a:endParaRPr lang="en-US" dirty="0"/>
          </a:p>
        </p:txBody>
      </p:sp>
      <p:sp>
        <p:nvSpPr>
          <p:cNvPr id="3" name="Content Placeholder 2"/>
          <p:cNvSpPr>
            <a:spLocks noGrp="1"/>
          </p:cNvSpPr>
          <p:nvPr>
            <p:ph idx="1"/>
          </p:nvPr>
        </p:nvSpPr>
        <p:spPr/>
        <p:txBody>
          <a:bodyPr/>
          <a:lstStyle/>
          <a:p>
            <a:r>
              <a:rPr lang="en-US" sz="2800" dirty="0"/>
              <a:t>Wayfinding Aides </a:t>
            </a:r>
            <a:r>
              <a:rPr lang="en-US" dirty="0"/>
              <a:t>–</a:t>
            </a:r>
          </a:p>
          <a:p>
            <a:pPr lvl="1"/>
            <a:r>
              <a:rPr lang="en-US" dirty="0"/>
              <a:t>Consideration will be given to groups proposing to develop map, signage or other tools which would be of assistance to visitors to the area.</a:t>
            </a:r>
          </a:p>
          <a:p>
            <a:pPr lvl="2"/>
            <a:r>
              <a:rPr lang="en-US" dirty="0"/>
              <a:t>Examples:</a:t>
            </a:r>
          </a:p>
          <a:p>
            <a:pPr lvl="3"/>
            <a:r>
              <a:rPr lang="en-US" sz="1400" dirty="0"/>
              <a:t>Trail Markers</a:t>
            </a:r>
          </a:p>
          <a:p>
            <a:pPr lvl="3"/>
            <a:r>
              <a:rPr lang="en-US" sz="1400" dirty="0"/>
              <a:t>Penn Dot Signs</a:t>
            </a:r>
          </a:p>
          <a:p>
            <a:pPr lvl="3"/>
            <a:r>
              <a:rPr lang="en-US" sz="1400" dirty="0"/>
              <a:t>Directional signage to locations</a:t>
            </a:r>
          </a:p>
          <a:p>
            <a:pPr lvl="3"/>
            <a:r>
              <a:rPr lang="en-US" sz="1400" dirty="0"/>
              <a:t>Interpretative signage</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1763</TotalTime>
  <Words>1107</Words>
  <Application>Microsoft Office PowerPoint</Application>
  <PresentationFormat>On-screen Show (4:3)</PresentationFormat>
  <Paragraphs>98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2023 Room Tax Grants </vt:lpstr>
      <vt:lpstr>Criteria</vt:lpstr>
      <vt:lpstr>Important Dates</vt:lpstr>
      <vt:lpstr>General Conditions</vt:lpstr>
      <vt:lpstr>General Conditions cont.</vt:lpstr>
      <vt:lpstr>Grant Categories</vt:lpstr>
      <vt:lpstr>Grant Categories cont.</vt:lpstr>
      <vt:lpstr>Grant Categories cont.</vt:lpstr>
      <vt:lpstr>Grant Categories cont.</vt:lpstr>
      <vt:lpstr>Grant Questions</vt:lpstr>
      <vt:lpstr>Grant Questions cont.</vt:lpstr>
      <vt:lpstr>Grant Questions cont.</vt:lpstr>
      <vt:lpstr>Supporting Documentation</vt:lpstr>
      <vt:lpstr>Supporting Documentation cont.</vt:lpstr>
      <vt:lpstr>Final Report</vt:lpstr>
      <vt:lpstr>Common Mistakes</vt:lpstr>
      <vt:lpstr>Helpful Hints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Room Tax Grants</dc:title>
  <dc:creator>Jean Ruhf</dc:creator>
  <cp:lastModifiedBy>Jean Ruhf</cp:lastModifiedBy>
  <cp:revision>11</cp:revision>
  <cp:lastPrinted>2020-02-27T13:23:38Z</cp:lastPrinted>
  <dcterms:created xsi:type="dcterms:W3CDTF">2020-02-24T15:17:46Z</dcterms:created>
  <dcterms:modified xsi:type="dcterms:W3CDTF">2023-03-02T19:37:43Z</dcterms:modified>
</cp:coreProperties>
</file>