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9" r:id="rId4"/>
    <p:sldId id="261" r:id="rId5"/>
    <p:sldId id="258" r:id="rId6"/>
    <p:sldId id="260" r:id="rId7"/>
    <p:sldId id="262" r:id="rId8"/>
    <p:sldId id="271" r:id="rId9"/>
    <p:sldId id="263" r:id="rId10"/>
    <p:sldId id="264" r:id="rId11"/>
    <p:sldId id="265" r:id="rId12"/>
    <p:sldId id="266" r:id="rId13"/>
    <p:sldId id="267" r:id="rId14"/>
    <p:sldId id="268" r:id="rId15"/>
    <p:sldId id="269" r:id="rId16"/>
    <p:sldId id="27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4712" autoAdjust="0"/>
  </p:normalViewPr>
  <p:slideViewPr>
    <p:cSldViewPr snapToGrid="0">
      <p:cViewPr varScale="1">
        <p:scale>
          <a:sx n="91" d="100"/>
          <a:sy n="91" d="100"/>
        </p:scale>
        <p:origin x="11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330ACC80-3F3D-4D8D-BC76-CE11094F7363}" type="datetimeFigureOut">
              <a:rPr lang="en-US" smtClean="0"/>
              <a:t>3/9/2023</a:t>
            </a:fld>
            <a:endParaRPr lang="en-US"/>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1726A075-A79C-4AD3-AFE7-FA0E688DF649}"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118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0ACC80-3F3D-4D8D-BC76-CE11094F736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190029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0ACC80-3F3D-4D8D-BC76-CE11094F736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143278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0ACC80-3F3D-4D8D-BC76-CE11094F736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6A075-A79C-4AD3-AFE7-FA0E688DF649}"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43249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0ACC80-3F3D-4D8D-BC76-CE11094F736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2918255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0ACC80-3F3D-4D8D-BC76-CE11094F7363}"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1974179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0ACC80-3F3D-4D8D-BC76-CE11094F7363}"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330238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0ACC80-3F3D-4D8D-BC76-CE11094F736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2306833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0ACC80-3F3D-4D8D-BC76-CE11094F736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206917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0ACC80-3F3D-4D8D-BC76-CE11094F736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2198917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0ACC80-3F3D-4D8D-BC76-CE11094F736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287302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0ACC80-3F3D-4D8D-BC76-CE11094F736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401836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0ACC80-3F3D-4D8D-BC76-CE11094F7363}"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160478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0ACC80-3F3D-4D8D-BC76-CE11094F7363}"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284757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0ACC80-3F3D-4D8D-BC76-CE11094F7363}"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4195965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0ACC80-3F3D-4D8D-BC76-CE11094F736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3419166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0ACC80-3F3D-4D8D-BC76-CE11094F736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6A075-A79C-4AD3-AFE7-FA0E688DF649}" type="slidenum">
              <a:rPr lang="en-US" smtClean="0"/>
              <a:t>‹#›</a:t>
            </a:fld>
            <a:endParaRPr lang="en-US"/>
          </a:p>
        </p:txBody>
      </p:sp>
    </p:spTree>
    <p:extLst>
      <p:ext uri="{BB962C8B-B14F-4D97-AF65-F5344CB8AC3E}">
        <p14:creationId xmlns:p14="http://schemas.microsoft.com/office/powerpoint/2010/main" val="1016858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330ACC80-3F3D-4D8D-BC76-CE11094F7363}" type="datetimeFigureOut">
              <a:rPr lang="en-US" smtClean="0"/>
              <a:t>3/9/2023</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1726A075-A79C-4AD3-AFE7-FA0E688DF649}" type="slidenum">
              <a:rPr lang="en-US" smtClean="0"/>
              <a:t>‹#›</a:t>
            </a:fld>
            <a:endParaRPr lang="en-US"/>
          </a:p>
        </p:txBody>
      </p:sp>
    </p:spTree>
    <p:extLst>
      <p:ext uri="{BB962C8B-B14F-4D97-AF65-F5344CB8AC3E}">
        <p14:creationId xmlns:p14="http://schemas.microsoft.com/office/powerpoint/2010/main" val="7539493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hyperlink" Target="mailto:Contact@emheritage.or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mailto:vbillings-seiler@emheritage.org" TargetMode="External"/><Relationship Id="rId4" Type="http://schemas.openxmlformats.org/officeDocument/2006/relationships/hyperlink" Target="mailto:sschools@emheritage.or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jsweeney@pecpa.org" TargetMode="External"/><Relationship Id="rId3" Type="http://schemas.openxmlformats.org/officeDocument/2006/relationships/hyperlink" Target="mailto:pmacknosky@pa.gov" TargetMode="External"/><Relationship Id="rId7" Type="http://schemas.openxmlformats.org/officeDocument/2006/relationships/hyperlink" Target="mailto:prichard@northerntier.org" TargetMode="External"/><Relationship Id="rId2" Type="http://schemas.openxmlformats.org/officeDocument/2006/relationships/hyperlink" Target="mailto:cdettore@pa.gov" TargetMode="External"/><Relationship Id="rId1" Type="http://schemas.openxmlformats.org/officeDocument/2006/relationships/slideLayout" Target="../slideLayouts/slideLayout2.xml"/><Relationship Id="rId6" Type="http://schemas.openxmlformats.org/officeDocument/2006/relationships/hyperlink" Target="mailto:kaarnold@pa.gov" TargetMode="External"/><Relationship Id="rId11" Type="http://schemas.openxmlformats.org/officeDocument/2006/relationships/hyperlink" Target="mailto:cchamberlin@emheritage.org" TargetMode="External"/><Relationship Id="rId5" Type="http://schemas.openxmlformats.org/officeDocument/2006/relationships/hyperlink" Target="mailto:jean@endlessmountains.org" TargetMode="External"/><Relationship Id="rId10" Type="http://schemas.openxmlformats.org/officeDocument/2006/relationships/hyperlink" Target="mailto:ahannon@pa.gov" TargetMode="External"/><Relationship Id="rId4" Type="http://schemas.openxmlformats.org/officeDocument/2006/relationships/hyperlink" Target="mailto:bctourism@bradfordco.org" TargetMode="External"/><Relationship Id="rId9" Type="http://schemas.openxmlformats.org/officeDocument/2006/relationships/hyperlink" Target="mailto:chris.cbpa@frontie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www.emheritage.org/grant-forms"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DA633B-92EB-4B60-9923-5695610044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448A3C3-EB01-4B07-A230-2273FBEA5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3D7238-9B57-4D5E-B8A1-6E9AB7E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626346F-26E6-4664-AE9F-F1C8E542CA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912" y="4714814"/>
            <a:ext cx="10818199" cy="1075211"/>
          </a:xfrm>
        </p:spPr>
        <p:txBody>
          <a:bodyPr anchor="b">
            <a:normAutofit/>
          </a:bodyPr>
          <a:lstStyle/>
          <a:p>
            <a:pPr algn="ctr"/>
            <a:r>
              <a:rPr lang="en-US" sz="4400" dirty="0"/>
              <a:t>The Endless Mountains Heritage Region’s</a:t>
            </a:r>
          </a:p>
        </p:txBody>
      </p:sp>
      <p:sp>
        <p:nvSpPr>
          <p:cNvPr id="19" name="5-Point Star 8">
            <a:extLst>
              <a:ext uri="{FF2B5EF4-FFF2-40B4-BE49-F238E27FC236}">
                <a16:creationId xmlns:a16="http://schemas.microsoft.com/office/drawing/2014/main" id="{3A4C8985-32CF-4C63-AA39-3A8629E7E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685913" y="5797647"/>
            <a:ext cx="10811424" cy="555439"/>
          </a:xfrm>
        </p:spPr>
        <p:txBody>
          <a:bodyPr anchor="t">
            <a:normAutofit/>
          </a:bodyPr>
          <a:lstStyle/>
          <a:p>
            <a:pPr algn="ctr"/>
            <a:r>
              <a:rPr lang="en-US" dirty="0">
                <a:solidFill>
                  <a:srgbClr val="00B050"/>
                </a:solidFill>
              </a:rPr>
              <a:t>2023  Partnership/Mini-Grants Program</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999" y="1153000"/>
            <a:ext cx="3528876" cy="203792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600000">
            <a:off x="759169" y="1239719"/>
            <a:ext cx="3528876" cy="178208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00000">
            <a:off x="8653262" y="1361144"/>
            <a:ext cx="2513591" cy="1527006"/>
          </a:xfrm>
          <a:prstGeom prst="rect">
            <a:avLst/>
          </a:prstGeom>
        </p:spPr>
      </p:pic>
    </p:spTree>
    <p:extLst>
      <p:ext uri="{BB962C8B-B14F-4D97-AF65-F5344CB8AC3E}">
        <p14:creationId xmlns:p14="http://schemas.microsoft.com/office/powerpoint/2010/main" val="101937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26" name="Picture 2" descr="May be an image of tree and nature">
            <a:extLst>
              <a:ext uri="{FF2B5EF4-FFF2-40B4-BE49-F238E27FC236}">
                <a16:creationId xmlns:a16="http://schemas.microsoft.com/office/drawing/2014/main" id="{052C2728-CF7D-B8CE-6D40-B32481C843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2" r="-2" b="20607"/>
          <a:stretch/>
        </p:blipFill>
        <p:spPr bwMode="auto">
          <a:xfrm>
            <a:off x="20" y="10"/>
            <a:ext cx="3825081" cy="39806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May be an image of 3 people, people standing, nature and tree">
            <a:extLst>
              <a:ext uri="{FF2B5EF4-FFF2-40B4-BE49-F238E27FC236}">
                <a16:creationId xmlns:a16="http://schemas.microsoft.com/office/drawing/2014/main" id="{D6AEC3C9-8202-265C-6402-EC39EA64C0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93" r="19039" b="2"/>
          <a:stretch/>
        </p:blipFill>
        <p:spPr bwMode="auto">
          <a:xfrm>
            <a:off x="3948545" y="-1"/>
            <a:ext cx="3825101" cy="39806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No photo description available.">
            <a:extLst>
              <a:ext uri="{FF2B5EF4-FFF2-40B4-BE49-F238E27FC236}">
                <a16:creationId xmlns:a16="http://schemas.microsoft.com/office/drawing/2014/main" id="{7278ECCC-7463-2D09-F95C-6E1285D4C5C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2" r="21251" b="2"/>
          <a:stretch/>
        </p:blipFill>
        <p:spPr bwMode="auto">
          <a:xfrm>
            <a:off x="7897090" y="10"/>
            <a:ext cx="3812309" cy="39806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4F3D5A77-5491-4CFE-A313-2212C2D61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071761" y="4450397"/>
            <a:ext cx="3506679" cy="1608035"/>
          </a:xfrm>
        </p:spPr>
        <p:txBody>
          <a:bodyPr>
            <a:normAutofit/>
          </a:bodyPr>
          <a:lstStyle/>
          <a:p>
            <a:r>
              <a:rPr lang="en-US" sz="4400" dirty="0">
                <a:solidFill>
                  <a:srgbClr val="0070C0"/>
                </a:solidFill>
              </a:rPr>
              <a:t>Ineligible Expenditures</a:t>
            </a:r>
          </a:p>
        </p:txBody>
      </p:sp>
      <p:sp>
        <p:nvSpPr>
          <p:cNvPr id="3" name="Content Placeholder 2"/>
          <p:cNvSpPr>
            <a:spLocks noGrp="1"/>
          </p:cNvSpPr>
          <p:nvPr>
            <p:ph sz="quarter" idx="13"/>
          </p:nvPr>
        </p:nvSpPr>
        <p:spPr>
          <a:xfrm>
            <a:off x="5903650" y="4267829"/>
            <a:ext cx="5366837" cy="1973173"/>
          </a:xfrm>
        </p:spPr>
        <p:txBody>
          <a:bodyPr>
            <a:noAutofit/>
          </a:bodyPr>
          <a:lstStyle/>
          <a:p>
            <a:pPr>
              <a:lnSpc>
                <a:spcPct val="110000"/>
              </a:lnSpc>
            </a:pPr>
            <a:r>
              <a:rPr lang="en-US" sz="1400" b="1" cap="none" dirty="0">
                <a:solidFill>
                  <a:schemeClr val="bg1"/>
                </a:solidFill>
                <a:latin typeface="Arial" panose="020B0604020202020204" pitchFamily="34" charset="0"/>
                <a:cs typeface="Arial" panose="020B0604020202020204" pitchFamily="34" charset="0"/>
              </a:rPr>
              <a:t>Expenses prior to start date of the signed agreement.</a:t>
            </a:r>
          </a:p>
          <a:p>
            <a:pPr>
              <a:lnSpc>
                <a:spcPct val="110000"/>
              </a:lnSpc>
            </a:pPr>
            <a:r>
              <a:rPr lang="en-US" sz="1400" b="1" cap="none" dirty="0">
                <a:solidFill>
                  <a:schemeClr val="bg1"/>
                </a:solidFill>
                <a:latin typeface="Arial" panose="020B0604020202020204" pitchFamily="34" charset="0"/>
                <a:cs typeface="Arial" panose="020B0604020202020204" pitchFamily="34" charset="0"/>
              </a:rPr>
              <a:t>Grants/scholarships/fellowships given to third parties.</a:t>
            </a:r>
          </a:p>
          <a:p>
            <a:pPr>
              <a:lnSpc>
                <a:spcPct val="110000"/>
              </a:lnSpc>
            </a:pPr>
            <a:r>
              <a:rPr lang="en-US" sz="1400" b="1" cap="none" dirty="0">
                <a:solidFill>
                  <a:schemeClr val="bg1"/>
                </a:solidFill>
                <a:latin typeface="Arial" panose="020B0604020202020204" pitchFamily="34" charset="0"/>
                <a:cs typeface="Arial" panose="020B0604020202020204" pitchFamily="34" charset="0"/>
              </a:rPr>
              <a:t>Indirect costs, general operations of overhead not associated with the project.</a:t>
            </a:r>
          </a:p>
          <a:p>
            <a:pPr>
              <a:lnSpc>
                <a:spcPct val="110000"/>
              </a:lnSpc>
            </a:pPr>
            <a:r>
              <a:rPr lang="en-US" sz="1400" b="1" cap="none" dirty="0">
                <a:solidFill>
                  <a:schemeClr val="bg1"/>
                </a:solidFill>
                <a:latin typeface="Arial" panose="020B0604020202020204" pitchFamily="34" charset="0"/>
                <a:cs typeface="Arial" panose="020B0604020202020204" pitchFamily="34" charset="0"/>
              </a:rPr>
              <a:t>Award items, free giveaways, promotional materials.</a:t>
            </a:r>
          </a:p>
          <a:p>
            <a:pPr>
              <a:lnSpc>
                <a:spcPct val="110000"/>
              </a:lnSpc>
            </a:pPr>
            <a:r>
              <a:rPr lang="en-US" sz="1400" b="1" cap="none" dirty="0">
                <a:solidFill>
                  <a:schemeClr val="bg1"/>
                </a:solidFill>
                <a:latin typeface="Arial" panose="020B0604020202020204" pitchFamily="34" charset="0"/>
                <a:cs typeface="Arial" panose="020B0604020202020204" pitchFamily="34" charset="0"/>
              </a:rPr>
              <a:t>Equipment.</a:t>
            </a:r>
          </a:p>
        </p:txBody>
      </p:sp>
    </p:spTree>
    <p:extLst>
      <p:ext uri="{BB962C8B-B14F-4D97-AF65-F5344CB8AC3E}">
        <p14:creationId xmlns:p14="http://schemas.microsoft.com/office/powerpoint/2010/main" val="340811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066" name="Rectangle 2062">
            <a:extLst>
              <a:ext uri="{FF2B5EF4-FFF2-40B4-BE49-F238E27FC236}">
                <a16:creationId xmlns:a16="http://schemas.microsoft.com/office/drawing/2014/main" id="{0997C625-ABFF-49C0-9DBB-C84F7CDCD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5858"/>
            <a:ext cx="6092248" cy="6389195"/>
          </a:xfrm>
          <a:prstGeom prst="rect">
            <a:avLst/>
          </a:prstGeom>
          <a:gradFill flip="none" rotWithShape="1">
            <a:gsLst>
              <a:gs pos="34000">
                <a:schemeClr val="accent2"/>
              </a:gs>
              <a:gs pos="100000">
                <a:schemeClr val="accent2">
                  <a:lumMod val="75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39147" y="1227338"/>
            <a:ext cx="5413953" cy="1151965"/>
          </a:xfrm>
        </p:spPr>
        <p:txBody>
          <a:bodyPr>
            <a:normAutofit/>
          </a:bodyPr>
          <a:lstStyle/>
          <a:p>
            <a:r>
              <a:rPr lang="en-US" sz="4000" dirty="0">
                <a:solidFill>
                  <a:srgbClr val="0070C0"/>
                </a:solidFill>
              </a:rPr>
              <a:t>Eligible Forms of Match </a:t>
            </a:r>
          </a:p>
        </p:txBody>
      </p:sp>
      <p:sp>
        <p:nvSpPr>
          <p:cNvPr id="3" name="Content Placeholder 2"/>
          <p:cNvSpPr>
            <a:spLocks noGrp="1"/>
          </p:cNvSpPr>
          <p:nvPr>
            <p:ph sz="quarter" idx="13"/>
          </p:nvPr>
        </p:nvSpPr>
        <p:spPr>
          <a:xfrm>
            <a:off x="685801" y="2063396"/>
            <a:ext cx="4951411" cy="3311189"/>
          </a:xfrm>
        </p:spPr>
        <p:txBody>
          <a:bodyPr>
            <a:normAutofit/>
          </a:bodyPr>
          <a:lstStyle/>
          <a:p>
            <a:r>
              <a:rPr lang="en-US" b="1" cap="none" dirty="0">
                <a:solidFill>
                  <a:schemeClr val="bg1"/>
                </a:solidFill>
                <a:latin typeface="Arial" panose="020B0604020202020204" pitchFamily="34" charset="0"/>
                <a:cs typeface="Arial" panose="020B0604020202020204" pitchFamily="34" charset="0"/>
              </a:rPr>
              <a:t>Additional Cash Costs.</a:t>
            </a:r>
          </a:p>
          <a:p>
            <a:r>
              <a:rPr lang="en-US" b="1" cap="none" dirty="0">
                <a:solidFill>
                  <a:schemeClr val="bg1"/>
                </a:solidFill>
                <a:latin typeface="Arial" panose="020B0604020202020204" pitchFamily="34" charset="0"/>
                <a:cs typeface="Arial" panose="020B0604020202020204" pitchFamily="34" charset="0"/>
              </a:rPr>
              <a:t>Contracted/Professional Services.</a:t>
            </a:r>
          </a:p>
          <a:p>
            <a:r>
              <a:rPr lang="en-US" b="1" cap="none" dirty="0">
                <a:solidFill>
                  <a:schemeClr val="bg1"/>
                </a:solidFill>
                <a:latin typeface="Arial" panose="020B0604020202020204" pitchFamily="34" charset="0"/>
                <a:cs typeface="Arial" panose="020B0604020202020204" pitchFamily="34" charset="0"/>
              </a:rPr>
              <a:t>Volunteer and In-House Professional Services.</a:t>
            </a:r>
          </a:p>
          <a:p>
            <a:r>
              <a:rPr lang="en-US" b="1" cap="none" dirty="0">
                <a:solidFill>
                  <a:schemeClr val="bg1"/>
                </a:solidFill>
                <a:latin typeface="Arial" panose="020B0604020202020204" pitchFamily="34" charset="0"/>
                <a:cs typeface="Arial" panose="020B0604020202020204" pitchFamily="34" charset="0"/>
              </a:rPr>
              <a:t>Donated Professional Services.</a:t>
            </a:r>
          </a:p>
          <a:p>
            <a:r>
              <a:rPr lang="en-US" b="1" cap="none" dirty="0">
                <a:solidFill>
                  <a:schemeClr val="bg1"/>
                </a:solidFill>
                <a:latin typeface="Arial" panose="020B0604020202020204" pitchFamily="34" charset="0"/>
                <a:cs typeface="Arial" panose="020B0604020202020204" pitchFamily="34" charset="0"/>
              </a:rPr>
              <a:t>Equipment Use.</a:t>
            </a:r>
          </a:p>
        </p:txBody>
      </p:sp>
      <p:sp useBgFill="1">
        <p:nvSpPr>
          <p:cNvPr id="2065" name="Rectangle 2064">
            <a:extLst>
              <a:ext uri="{FF2B5EF4-FFF2-40B4-BE49-F238E27FC236}">
                <a16:creationId xmlns:a16="http://schemas.microsoft.com/office/drawing/2014/main" id="{6D1119CF-C9A8-4240-B063-5A23AEAD2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1546" y="-5859"/>
            <a:ext cx="123444" cy="6389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No photo description available.">
            <a:extLst>
              <a:ext uri="{FF2B5EF4-FFF2-40B4-BE49-F238E27FC236}">
                <a16:creationId xmlns:a16="http://schemas.microsoft.com/office/drawing/2014/main" id="{DD001FE4-885A-5CE0-962A-1AEEC3C4BE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76" b="404"/>
          <a:stretch/>
        </p:blipFill>
        <p:spPr bwMode="auto">
          <a:xfrm>
            <a:off x="6216040" y="-5487"/>
            <a:ext cx="2678710" cy="3132502"/>
          </a:xfrm>
          <a:prstGeom prst="rect">
            <a:avLst/>
          </a:prstGeom>
          <a:noFill/>
          <a:ln>
            <a:noFill/>
          </a:ln>
          <a:extLst>
            <a:ext uri="{909E8E84-426E-40DD-AFC4-6F175D3DCCD1}">
              <a14:hiddenFill xmlns:a14="http://schemas.microsoft.com/office/drawing/2010/main">
                <a:solidFill>
                  <a:srgbClr val="FFFFFF"/>
                </a:solidFill>
              </a14:hiddenFill>
            </a:ext>
          </a:extLst>
        </p:spPr>
      </p:pic>
      <p:sp useBgFill="1">
        <p:nvSpPr>
          <p:cNvPr id="2067" name="Rectangle 2066">
            <a:extLst>
              <a:ext uri="{FF2B5EF4-FFF2-40B4-BE49-F238E27FC236}">
                <a16:creationId xmlns:a16="http://schemas.microsoft.com/office/drawing/2014/main" id="{F210611C-890C-463B-82EF-7BEBEEA43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1598" y="0"/>
            <a:ext cx="123444" cy="6389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May be an image of 7 people, people standing, tree and nature">
            <a:extLst>
              <a:ext uri="{FF2B5EF4-FFF2-40B4-BE49-F238E27FC236}">
                <a16:creationId xmlns:a16="http://schemas.microsoft.com/office/drawing/2014/main" id="{0B8F3231-9BE2-B4AD-2A6C-EA5B3D5685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49" r="36080" b="3"/>
          <a:stretch/>
        </p:blipFill>
        <p:spPr bwMode="auto">
          <a:xfrm>
            <a:off x="9031475" y="-5858"/>
            <a:ext cx="2678710" cy="31328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8" name="Picture 10" descr="No photo description available.">
            <a:extLst>
              <a:ext uri="{FF2B5EF4-FFF2-40B4-BE49-F238E27FC236}">
                <a16:creationId xmlns:a16="http://schemas.microsoft.com/office/drawing/2014/main" id="{25BA61F1-8404-478A-70A0-39C96F91EE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23" r="27944" b="3"/>
          <a:stretch/>
        </p:blipFill>
        <p:spPr bwMode="auto">
          <a:xfrm>
            <a:off x="6220372" y="3250460"/>
            <a:ext cx="2678710" cy="31325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descr="May be an image of 6 people">
            <a:extLst>
              <a:ext uri="{FF2B5EF4-FFF2-40B4-BE49-F238E27FC236}">
                <a16:creationId xmlns:a16="http://schemas.microsoft.com/office/drawing/2014/main" id="{C901D689-C239-87F6-88DB-78835E4B416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658" r="13562" b="2"/>
          <a:stretch/>
        </p:blipFill>
        <p:spPr bwMode="auto">
          <a:xfrm>
            <a:off x="9016790" y="3250459"/>
            <a:ext cx="2684794" cy="31325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1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111" y="668355"/>
            <a:ext cx="4952447" cy="1151965"/>
          </a:xfrm>
        </p:spPr>
        <p:txBody>
          <a:bodyPr>
            <a:normAutofit/>
          </a:bodyPr>
          <a:lstStyle/>
          <a:p>
            <a:r>
              <a:rPr lang="en-US" sz="5000" dirty="0"/>
              <a:t>Application Form</a:t>
            </a:r>
          </a:p>
        </p:txBody>
      </p:sp>
      <p:sp>
        <p:nvSpPr>
          <p:cNvPr id="3" name="Content Placeholder 2"/>
          <p:cNvSpPr>
            <a:spLocks noGrp="1"/>
          </p:cNvSpPr>
          <p:nvPr>
            <p:ph sz="quarter" idx="13"/>
          </p:nvPr>
        </p:nvSpPr>
        <p:spPr>
          <a:xfrm>
            <a:off x="337011" y="1244338"/>
            <a:ext cx="4536648" cy="4056527"/>
          </a:xfrm>
        </p:spPr>
        <p:txBody>
          <a:bodyPr>
            <a:normAutofit/>
          </a:bodyPr>
          <a:lstStyle/>
          <a:p>
            <a:pPr>
              <a:lnSpc>
                <a:spcPct val="110000"/>
              </a:lnSpc>
            </a:pPr>
            <a:r>
              <a:rPr lang="en-US" sz="1500" b="1" cap="none" dirty="0">
                <a:latin typeface="Arial" panose="020B0604020202020204" pitchFamily="34" charset="0"/>
                <a:cs typeface="Arial" panose="020B0604020202020204" pitchFamily="34" charset="0"/>
              </a:rPr>
              <a:t>Be sure to explain how your project furthers or aligns with the EMHR’s mission/goals (found on Cover Page). </a:t>
            </a:r>
          </a:p>
          <a:p>
            <a:pPr>
              <a:lnSpc>
                <a:spcPct val="110000"/>
              </a:lnSpc>
            </a:pPr>
            <a:r>
              <a:rPr lang="en-US" sz="1500" b="1" cap="none" dirty="0">
                <a:latin typeface="Arial" panose="020B0604020202020204" pitchFamily="34" charset="0"/>
                <a:cs typeface="Arial" panose="020B0604020202020204" pitchFamily="34" charset="0"/>
              </a:rPr>
              <a:t>Deliverables or final products from your project should be succinct and measurable.</a:t>
            </a:r>
          </a:p>
          <a:p>
            <a:pPr lvl="1">
              <a:lnSpc>
                <a:spcPct val="110000"/>
              </a:lnSpc>
            </a:pPr>
            <a:r>
              <a:rPr lang="en-US" sz="1500" b="1" cap="none" dirty="0">
                <a:latin typeface="Arial" panose="020B0604020202020204" pitchFamily="34" charset="0"/>
                <a:cs typeface="Arial" panose="020B0604020202020204" pitchFamily="34" charset="0"/>
              </a:rPr>
              <a:t>Examples: The project will produce three interpretive signs to be installed at project site OR two educational workshops held with 15 attendees each. </a:t>
            </a:r>
          </a:p>
          <a:p>
            <a:pPr>
              <a:lnSpc>
                <a:spcPct val="110000"/>
              </a:lnSpc>
            </a:pPr>
            <a:endParaRPr lang="en-US" sz="1500" cap="none" dirty="0">
              <a:latin typeface="Arial" panose="020B0604020202020204" pitchFamily="34" charset="0"/>
              <a:cs typeface="Arial" panose="020B0604020202020204" pitchFamily="34" charset="0"/>
            </a:endParaRPr>
          </a:p>
        </p:txBody>
      </p:sp>
      <p:pic>
        <p:nvPicPr>
          <p:cNvPr id="3078" name="Picture 6" descr="No photo description available.">
            <a:extLst>
              <a:ext uri="{FF2B5EF4-FFF2-40B4-BE49-F238E27FC236}">
                <a16:creationId xmlns:a16="http://schemas.microsoft.com/office/drawing/2014/main" id="{79DA073E-D967-B936-A6EA-8C4F85FD0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392" r="-4" b="3759"/>
          <a:stretch/>
        </p:blipFill>
        <p:spPr bwMode="auto">
          <a:xfrm>
            <a:off x="5401539" y="196212"/>
            <a:ext cx="2901721" cy="2895770"/>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pic>
        <p:nvPicPr>
          <p:cNvPr id="3074" name="Picture 2" descr="No photo description available.">
            <a:extLst>
              <a:ext uri="{FF2B5EF4-FFF2-40B4-BE49-F238E27FC236}">
                <a16:creationId xmlns:a16="http://schemas.microsoft.com/office/drawing/2014/main" id="{30D0E570-7DB9-8FD9-C576-20C34C9ADE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79" r="16634"/>
          <a:stretch/>
        </p:blipFill>
        <p:spPr bwMode="auto">
          <a:xfrm>
            <a:off x="8513316" y="196211"/>
            <a:ext cx="2901720" cy="2895769"/>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pic>
        <p:nvPicPr>
          <p:cNvPr id="3076" name="Picture 4" descr="May be an image of one or more people, people standing and outdoors">
            <a:extLst>
              <a:ext uri="{FF2B5EF4-FFF2-40B4-BE49-F238E27FC236}">
                <a16:creationId xmlns:a16="http://schemas.microsoft.com/office/drawing/2014/main" id="{603CA537-3744-C8E4-B0B1-3FCAA56A0EF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97" b="19835"/>
          <a:stretch/>
        </p:blipFill>
        <p:spPr bwMode="auto">
          <a:xfrm>
            <a:off x="5401539" y="3348636"/>
            <a:ext cx="6013497" cy="2895769"/>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46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95CC6CF2-CFFE-4414-88AF-E06C502D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4114" name="Freeform 25">
            <a:extLst>
              <a:ext uri="{FF2B5EF4-FFF2-40B4-BE49-F238E27FC236}">
                <a16:creationId xmlns:a16="http://schemas.microsoft.com/office/drawing/2014/main" id="{EE79A81E-0F85-4133-918D-FD83D2789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113" name="Rectangle 4112">
            <a:extLst>
              <a:ext uri="{FF2B5EF4-FFF2-40B4-BE49-F238E27FC236}">
                <a16:creationId xmlns:a16="http://schemas.microsoft.com/office/drawing/2014/main" id="{02BF2908-FAC7-4607-9E4D-CE572A2DA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2"/>
              </a:gs>
              <a:gs pos="100000">
                <a:schemeClr val="accent2">
                  <a:lumMod val="75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2" y="685800"/>
            <a:ext cx="4949172" cy="1151965"/>
          </a:xfrm>
        </p:spPr>
        <p:txBody>
          <a:bodyPr>
            <a:normAutofit/>
          </a:bodyPr>
          <a:lstStyle/>
          <a:p>
            <a:r>
              <a:rPr lang="en-US" sz="5000" dirty="0">
                <a:solidFill>
                  <a:srgbClr val="0070C0"/>
                </a:solidFill>
              </a:rPr>
              <a:t>Application Form</a:t>
            </a:r>
          </a:p>
        </p:txBody>
      </p:sp>
      <p:sp>
        <p:nvSpPr>
          <p:cNvPr id="3" name="Content Placeholder 2"/>
          <p:cNvSpPr>
            <a:spLocks noGrp="1"/>
          </p:cNvSpPr>
          <p:nvPr>
            <p:ph sz="quarter" idx="13"/>
          </p:nvPr>
        </p:nvSpPr>
        <p:spPr>
          <a:xfrm>
            <a:off x="685802" y="2063396"/>
            <a:ext cx="4949172" cy="3680910"/>
          </a:xfrm>
        </p:spPr>
        <p:txBody>
          <a:bodyPr>
            <a:normAutofit/>
          </a:bodyPr>
          <a:lstStyle/>
          <a:p>
            <a:r>
              <a:rPr lang="en-US" b="1" cap="none" dirty="0">
                <a:solidFill>
                  <a:schemeClr val="bg1"/>
                </a:solidFill>
                <a:latin typeface="Arial" panose="020B0604020202020204" pitchFamily="34" charset="0"/>
                <a:cs typeface="Arial" panose="020B0604020202020204" pitchFamily="34" charset="0"/>
              </a:rPr>
              <a:t>List partners committing any type of match (commitment letters).</a:t>
            </a:r>
          </a:p>
          <a:p>
            <a:r>
              <a:rPr lang="en-US" b="1" cap="none" dirty="0">
                <a:solidFill>
                  <a:schemeClr val="bg1"/>
                </a:solidFill>
                <a:latin typeface="Arial" panose="020B0604020202020204" pitchFamily="34" charset="0"/>
                <a:cs typeface="Arial" panose="020B0604020202020204" pitchFamily="34" charset="0"/>
              </a:rPr>
              <a:t>List partners supporting the project (letters of support).</a:t>
            </a:r>
          </a:p>
          <a:p>
            <a:r>
              <a:rPr lang="en-US" b="1" cap="none" dirty="0">
                <a:solidFill>
                  <a:schemeClr val="bg1"/>
                </a:solidFill>
                <a:latin typeface="Arial" panose="020B0604020202020204" pitchFamily="34" charset="0"/>
                <a:cs typeface="Arial" panose="020B0604020202020204" pitchFamily="34" charset="0"/>
              </a:rPr>
              <a:t>Show your project can be completed prior to the Sept. 2, 2024 deadline. </a:t>
            </a:r>
          </a:p>
          <a:p>
            <a:r>
              <a:rPr lang="en-US" b="1" cap="none" dirty="0">
                <a:solidFill>
                  <a:schemeClr val="bg1"/>
                </a:solidFill>
                <a:latin typeface="Arial" panose="020B0604020202020204" pitchFamily="34" charset="0"/>
                <a:cs typeface="Arial" panose="020B0604020202020204" pitchFamily="34" charset="0"/>
              </a:rPr>
              <a:t>Be as specific as possible in the budget section.</a:t>
            </a:r>
          </a:p>
        </p:txBody>
      </p:sp>
      <p:pic>
        <p:nvPicPr>
          <p:cNvPr id="4104" name="Picture 8" descr="No photo description available.">
            <a:extLst>
              <a:ext uri="{FF2B5EF4-FFF2-40B4-BE49-F238E27FC236}">
                <a16:creationId xmlns:a16="http://schemas.microsoft.com/office/drawing/2014/main" id="{BBA25D55-6170-7CE2-8D6B-E0A123396A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15" r="23974" b="3"/>
          <a:stretch/>
        </p:blipFill>
        <p:spPr bwMode="auto">
          <a:xfrm>
            <a:off x="6320775" y="231418"/>
            <a:ext cx="2509685" cy="28952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00" name="Picture 4" descr="No photo description available.">
            <a:extLst>
              <a:ext uri="{FF2B5EF4-FFF2-40B4-BE49-F238E27FC236}">
                <a16:creationId xmlns:a16="http://schemas.microsoft.com/office/drawing/2014/main" id="{2EFAC00B-F4EC-0136-8AAE-4B6432C794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989" b="3"/>
          <a:stretch/>
        </p:blipFill>
        <p:spPr bwMode="auto">
          <a:xfrm>
            <a:off x="8953903" y="231418"/>
            <a:ext cx="2509685" cy="28952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8" name="Picture 2" descr="No photo description available.">
            <a:extLst>
              <a:ext uri="{FF2B5EF4-FFF2-40B4-BE49-F238E27FC236}">
                <a16:creationId xmlns:a16="http://schemas.microsoft.com/office/drawing/2014/main" id="{4A9264FB-83CB-B38A-41A0-24425E7E5C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84" r="7903" b="-3"/>
          <a:stretch/>
        </p:blipFill>
        <p:spPr bwMode="auto">
          <a:xfrm>
            <a:off x="6320775" y="3250087"/>
            <a:ext cx="2509685" cy="28876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02" name="Picture 6" descr="No photo description available.">
            <a:extLst>
              <a:ext uri="{FF2B5EF4-FFF2-40B4-BE49-F238E27FC236}">
                <a16:creationId xmlns:a16="http://schemas.microsoft.com/office/drawing/2014/main" id="{DA526779-6636-FBFF-1CEC-43C7A6B1F05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35" r="13785" b="4"/>
          <a:stretch/>
        </p:blipFill>
        <p:spPr bwMode="auto">
          <a:xfrm>
            <a:off x="8953903" y="3250087"/>
            <a:ext cx="2509685" cy="28876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122" name="Picture 2" descr="May be an image of nature">
            <a:extLst>
              <a:ext uri="{FF2B5EF4-FFF2-40B4-BE49-F238E27FC236}">
                <a16:creationId xmlns:a16="http://schemas.microsoft.com/office/drawing/2014/main" id="{C0234932-A404-4436-B650-638F3B2889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098" r="9091" b="245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CDC8BCFB-B092-4D3E-BA0A-9843CC993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609600"/>
            <a:ext cx="7554140" cy="5638800"/>
          </a:xfrm>
          <a:prstGeom prst="rect">
            <a:avLst/>
          </a:pr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1227660"/>
            <a:ext cx="6397155" cy="1151965"/>
          </a:xfrm>
        </p:spPr>
        <p:txBody>
          <a:bodyPr>
            <a:normAutofit/>
          </a:bodyPr>
          <a:lstStyle/>
          <a:p>
            <a:r>
              <a:rPr lang="en-US" sz="4600">
                <a:solidFill>
                  <a:schemeClr val="bg1"/>
                </a:solidFill>
              </a:rPr>
              <a:t>Grant Review Committee</a:t>
            </a:r>
          </a:p>
        </p:txBody>
      </p:sp>
      <p:sp>
        <p:nvSpPr>
          <p:cNvPr id="3" name="Content Placeholder 2"/>
          <p:cNvSpPr>
            <a:spLocks noGrp="1"/>
          </p:cNvSpPr>
          <p:nvPr>
            <p:ph sz="quarter" idx="13"/>
          </p:nvPr>
        </p:nvSpPr>
        <p:spPr>
          <a:xfrm>
            <a:off x="685801" y="2446867"/>
            <a:ext cx="6397155" cy="2944652"/>
          </a:xfrm>
        </p:spPr>
        <p:txBody>
          <a:bodyPr>
            <a:noAutofit/>
          </a:bodyPr>
          <a:lstStyle/>
          <a:p>
            <a:pPr>
              <a:lnSpc>
                <a:spcPct val="110000"/>
              </a:lnSpc>
            </a:pPr>
            <a:r>
              <a:rPr lang="en-US" sz="1600" b="1" cap="none" dirty="0">
                <a:solidFill>
                  <a:schemeClr val="bg1"/>
                </a:solidFill>
                <a:latin typeface="Arial" panose="020B0604020202020204" pitchFamily="34" charset="0"/>
                <a:cs typeface="Arial" panose="020B0604020202020204" pitchFamily="34" charset="0"/>
              </a:rPr>
              <a:t>Well thought out and adequately explained projects.</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Projects to be completed within June 5, 2023 to Sept. 2, 2024 timeframe.</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Incorporates partner collaboration.</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Applicant experience.</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Realistic budget amounts.</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Match is identified and secured.</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Supports and advances EMHR goals/priorities.</a:t>
            </a:r>
          </a:p>
        </p:txBody>
      </p:sp>
    </p:spTree>
    <p:extLst>
      <p:ext uri="{BB962C8B-B14F-4D97-AF65-F5344CB8AC3E}">
        <p14:creationId xmlns:p14="http://schemas.microsoft.com/office/powerpoint/2010/main" val="1940627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150" name="Picture 6" descr="No photo description available.">
            <a:extLst>
              <a:ext uri="{FF2B5EF4-FFF2-40B4-BE49-F238E27FC236}">
                <a16:creationId xmlns:a16="http://schemas.microsoft.com/office/drawing/2014/main" id="{5C95A430-25EE-6F23-1E3E-4622725FD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8352"/>
          <a:stretch/>
        </p:blipFill>
        <p:spPr bwMode="auto">
          <a:xfrm>
            <a:off x="1" y="-1"/>
            <a:ext cx="5791144" cy="39806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48" name="Picture 4" descr="No photo description available.">
            <a:extLst>
              <a:ext uri="{FF2B5EF4-FFF2-40B4-BE49-F238E27FC236}">
                <a16:creationId xmlns:a16="http://schemas.microsoft.com/office/drawing/2014/main" id="{A400E075-57F6-5628-3C61-A154BA3120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30" b="2"/>
          <a:stretch/>
        </p:blipFill>
        <p:spPr bwMode="auto">
          <a:xfrm>
            <a:off x="5914589" y="10"/>
            <a:ext cx="5794811" cy="39806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163" name="Rectangle 6154">
            <a:extLst>
              <a:ext uri="{FF2B5EF4-FFF2-40B4-BE49-F238E27FC236}">
                <a16:creationId xmlns:a16="http://schemas.microsoft.com/office/drawing/2014/main" id="{966C9B6D-F18D-49AA-BE02-2EE032AE7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81726" y="4455191"/>
            <a:ext cx="3373149" cy="1608035"/>
          </a:xfrm>
        </p:spPr>
        <p:txBody>
          <a:bodyPr>
            <a:normAutofit/>
          </a:bodyPr>
          <a:lstStyle/>
          <a:p>
            <a:r>
              <a:rPr lang="en-US" sz="4400" dirty="0">
                <a:solidFill>
                  <a:srgbClr val="0070C0"/>
                </a:solidFill>
              </a:rPr>
              <a:t>Mini-Grants Timeline</a:t>
            </a:r>
          </a:p>
        </p:txBody>
      </p:sp>
      <p:sp>
        <p:nvSpPr>
          <p:cNvPr id="3" name="Content Placeholder 2"/>
          <p:cNvSpPr>
            <a:spLocks noGrp="1"/>
          </p:cNvSpPr>
          <p:nvPr>
            <p:ph sz="quarter" idx="13"/>
          </p:nvPr>
        </p:nvSpPr>
        <p:spPr>
          <a:xfrm>
            <a:off x="4634682" y="4234649"/>
            <a:ext cx="6844145" cy="2071883"/>
          </a:xfrm>
        </p:spPr>
        <p:txBody>
          <a:bodyPr>
            <a:normAutofit/>
          </a:bodyPr>
          <a:lstStyle/>
          <a:p>
            <a:pPr>
              <a:lnSpc>
                <a:spcPct val="110000"/>
              </a:lnSpc>
            </a:pPr>
            <a:r>
              <a:rPr lang="en-US" sz="1300" b="1" cap="none" dirty="0">
                <a:solidFill>
                  <a:schemeClr val="bg1"/>
                </a:solidFill>
                <a:latin typeface="Arial" panose="020B0604020202020204" pitchFamily="34" charset="0"/>
                <a:cs typeface="Arial" panose="020B0604020202020204" pitchFamily="34" charset="0"/>
              </a:rPr>
              <a:t>Applications will be accepted beginning </a:t>
            </a:r>
            <a:r>
              <a:rPr lang="en-US" sz="1300" b="1" u="sng" cap="none" dirty="0">
                <a:solidFill>
                  <a:schemeClr val="bg1"/>
                </a:solidFill>
                <a:latin typeface="Arial" panose="020B0604020202020204" pitchFamily="34" charset="0"/>
                <a:cs typeface="Arial" panose="020B0604020202020204" pitchFamily="34" charset="0"/>
              </a:rPr>
              <a:t>Friday, April 7.</a:t>
            </a:r>
          </a:p>
          <a:p>
            <a:pPr>
              <a:lnSpc>
                <a:spcPct val="110000"/>
              </a:lnSpc>
            </a:pPr>
            <a:r>
              <a:rPr lang="en-US" sz="1300" b="1" cap="none" dirty="0">
                <a:solidFill>
                  <a:schemeClr val="bg1"/>
                </a:solidFill>
                <a:latin typeface="Arial" panose="020B0604020202020204" pitchFamily="34" charset="0"/>
                <a:cs typeface="Arial" panose="020B0604020202020204" pitchFamily="34" charset="0"/>
              </a:rPr>
              <a:t>Applications are due by 4 p.m. on </a:t>
            </a:r>
            <a:r>
              <a:rPr lang="en-US" sz="1300" b="1" u="sng" cap="none" dirty="0">
                <a:solidFill>
                  <a:schemeClr val="bg1"/>
                </a:solidFill>
                <a:latin typeface="Arial" panose="020B0604020202020204" pitchFamily="34" charset="0"/>
                <a:cs typeface="Arial" panose="020B0604020202020204" pitchFamily="34" charset="0"/>
              </a:rPr>
              <a:t>Monday, May 8.</a:t>
            </a:r>
          </a:p>
          <a:p>
            <a:pPr>
              <a:lnSpc>
                <a:spcPct val="110000"/>
              </a:lnSpc>
            </a:pPr>
            <a:r>
              <a:rPr lang="en-US" sz="1300" b="1" cap="none" dirty="0">
                <a:solidFill>
                  <a:schemeClr val="bg1"/>
                </a:solidFill>
                <a:latin typeface="Arial" panose="020B0604020202020204" pitchFamily="34" charset="0"/>
                <a:cs typeface="Arial" panose="020B0604020202020204" pitchFamily="34" charset="0"/>
              </a:rPr>
              <a:t>Awardees to be notified by letter or email no later than May 26, 2022. Public announcements made shortly thereafter. </a:t>
            </a:r>
          </a:p>
          <a:p>
            <a:pPr>
              <a:lnSpc>
                <a:spcPct val="110000"/>
              </a:lnSpc>
            </a:pPr>
            <a:r>
              <a:rPr lang="en-US" sz="1300" b="1" cap="none" dirty="0">
                <a:solidFill>
                  <a:schemeClr val="bg1"/>
                </a:solidFill>
                <a:latin typeface="Arial" panose="020B0604020202020204" pitchFamily="34" charset="0"/>
                <a:cs typeface="Arial" panose="020B0604020202020204" pitchFamily="34" charset="0"/>
              </a:rPr>
              <a:t>June 5, 2023 – Sept. 2, 2024 </a:t>
            </a:r>
            <a:r>
              <a:rPr lang="en-US" sz="1300" b="1" cap="none" dirty="0">
                <a:solidFill>
                  <a:schemeClr val="bg1"/>
                </a:solidFill>
                <a:latin typeface="Arial" panose="020B0604020202020204" pitchFamily="34" charset="0"/>
                <a:cs typeface="Arial" panose="020B0604020202020204" pitchFamily="34" charset="0"/>
                <a:sym typeface="Wingdings" panose="05000000000000000000" pitchFamily="2" charset="2"/>
              </a:rPr>
              <a:t> Project timeline</a:t>
            </a:r>
          </a:p>
          <a:p>
            <a:pPr>
              <a:lnSpc>
                <a:spcPct val="110000"/>
              </a:lnSpc>
            </a:pPr>
            <a:endParaRPr lang="en-US" sz="1300" cap="non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666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275208"/>
            <a:ext cx="4951408" cy="1047565"/>
          </a:xfrm>
        </p:spPr>
        <p:txBody>
          <a:bodyPr>
            <a:normAutofit/>
          </a:bodyPr>
          <a:lstStyle/>
          <a:p>
            <a:r>
              <a:rPr lang="en-US" dirty="0"/>
              <a:t>Questions?</a:t>
            </a:r>
          </a:p>
        </p:txBody>
      </p:sp>
      <p:sp>
        <p:nvSpPr>
          <p:cNvPr id="3" name="Content Placeholder 2"/>
          <p:cNvSpPr>
            <a:spLocks noGrp="1"/>
          </p:cNvSpPr>
          <p:nvPr>
            <p:ph sz="quarter" idx="13"/>
          </p:nvPr>
        </p:nvSpPr>
        <p:spPr>
          <a:xfrm>
            <a:off x="327022" y="1233997"/>
            <a:ext cx="5674283" cy="4131166"/>
          </a:xfrm>
        </p:spPr>
        <p:txBody>
          <a:bodyPr>
            <a:normAutofit/>
          </a:bodyPr>
          <a:lstStyle/>
          <a:p>
            <a:pPr>
              <a:lnSpc>
                <a:spcPct val="110000"/>
              </a:lnSpc>
            </a:pPr>
            <a:r>
              <a:rPr lang="en-US" sz="1600" dirty="0"/>
              <a:t>For More Information: </a:t>
            </a:r>
          </a:p>
          <a:p>
            <a:pPr lvl="1">
              <a:lnSpc>
                <a:spcPct val="110000"/>
              </a:lnSpc>
            </a:pPr>
            <a:r>
              <a:rPr lang="en-US" sz="1400" cap="none"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Contact@emheritage.org</a:t>
            </a:r>
            <a:r>
              <a:rPr lang="en-US" sz="1400" cap="none" dirty="0">
                <a:solidFill>
                  <a:schemeClr val="accent1"/>
                </a:solidFill>
                <a:latin typeface="Arial" panose="020B0604020202020204" pitchFamily="34" charset="0"/>
                <a:cs typeface="Arial" panose="020B0604020202020204" pitchFamily="34" charset="0"/>
              </a:rPr>
              <a:t> </a:t>
            </a:r>
            <a:endParaRPr lang="en-US" sz="1400" dirty="0">
              <a:solidFill>
                <a:schemeClr val="accent1"/>
              </a:solidFill>
              <a:latin typeface="Arial" panose="020B0604020202020204" pitchFamily="34" charset="0"/>
              <a:cs typeface="Arial" panose="020B0604020202020204" pitchFamily="34" charset="0"/>
            </a:endParaRPr>
          </a:p>
          <a:p>
            <a:pPr algn="ctr">
              <a:lnSpc>
                <a:spcPct val="110000"/>
              </a:lnSpc>
            </a:pPr>
            <a:r>
              <a:rPr lang="en-US" sz="1400" i="1" cap="none" dirty="0">
                <a:latin typeface="Arial" panose="020B0604020202020204" pitchFamily="34" charset="0"/>
                <a:cs typeface="Arial" panose="020B0604020202020204" pitchFamily="34" charset="0"/>
              </a:rPr>
              <a:t>Or call or send an email to:</a:t>
            </a:r>
          </a:p>
          <a:p>
            <a:pPr lvl="1">
              <a:lnSpc>
                <a:spcPct val="110000"/>
              </a:lnSpc>
            </a:pPr>
            <a:r>
              <a:rPr lang="en-US" sz="1400" cap="none" dirty="0">
                <a:latin typeface="Arial" panose="020B0604020202020204" pitchFamily="34" charset="0"/>
                <a:cs typeface="Arial" panose="020B0604020202020204" pitchFamily="34" charset="0"/>
              </a:rPr>
              <a:t>570-265-1528</a:t>
            </a:r>
          </a:p>
          <a:p>
            <a:pPr lvl="1">
              <a:lnSpc>
                <a:spcPct val="110000"/>
              </a:lnSpc>
            </a:pPr>
            <a:r>
              <a:rPr lang="en-US" sz="1400" cap="none" dirty="0">
                <a:latin typeface="Arial" panose="020B0604020202020204" pitchFamily="34" charset="0"/>
                <a:cs typeface="Arial" panose="020B0604020202020204" pitchFamily="34" charset="0"/>
              </a:rPr>
              <a:t>Savannah Schools - </a:t>
            </a:r>
            <a:r>
              <a:rPr lang="en-US" sz="1400" cap="none"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sschools@emheritage.org</a:t>
            </a:r>
            <a:r>
              <a:rPr lang="en-US" sz="1400" cap="none" dirty="0">
                <a:solidFill>
                  <a:schemeClr val="accent1"/>
                </a:solidFill>
                <a:latin typeface="Arial" panose="020B0604020202020204" pitchFamily="34" charset="0"/>
                <a:cs typeface="Arial" panose="020B0604020202020204" pitchFamily="34" charset="0"/>
              </a:rPr>
              <a:t> </a:t>
            </a:r>
            <a:r>
              <a:rPr lang="en-US" sz="1400" cap="none" dirty="0">
                <a:latin typeface="Arial" panose="020B0604020202020204" pitchFamily="34" charset="0"/>
                <a:cs typeface="Arial" panose="020B0604020202020204" pitchFamily="34" charset="0"/>
              </a:rPr>
              <a:t>	</a:t>
            </a:r>
          </a:p>
          <a:p>
            <a:pPr lvl="1">
              <a:lnSpc>
                <a:spcPct val="110000"/>
              </a:lnSpc>
            </a:pPr>
            <a:r>
              <a:rPr lang="en-US" sz="1400" cap="none" dirty="0">
                <a:latin typeface="Arial" panose="020B0604020202020204" pitchFamily="34" charset="0"/>
                <a:cs typeface="Arial" panose="020B0604020202020204" pitchFamily="34" charset="0"/>
              </a:rPr>
              <a:t>Vanessa Billings-Seiler - </a:t>
            </a:r>
            <a:r>
              <a:rPr lang="en-US" sz="1400" cap="none"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vbillings-seiler@emheritage.org</a:t>
            </a:r>
            <a:endParaRPr lang="en-US" sz="1400" cap="none" dirty="0">
              <a:latin typeface="Arial" panose="020B0604020202020204" pitchFamily="34" charset="0"/>
              <a:cs typeface="Arial" panose="020B0604020202020204" pitchFamily="34" charset="0"/>
            </a:endParaRPr>
          </a:p>
          <a:p>
            <a:pPr marL="0" indent="0">
              <a:lnSpc>
                <a:spcPct val="110000"/>
              </a:lnSpc>
              <a:buNone/>
            </a:pPr>
            <a:r>
              <a:rPr lang="en-US" sz="1200" cap="none" dirty="0">
                <a:solidFill>
                  <a:schemeClr val="accent1"/>
                </a:solidFill>
                <a:latin typeface="Arial" panose="020B0604020202020204" pitchFamily="34" charset="0"/>
                <a:cs typeface="Arial" panose="020B0604020202020204" pitchFamily="34" charset="0"/>
              </a:rPr>
              <a:t>	</a:t>
            </a:r>
            <a:r>
              <a:rPr lang="en-US" sz="1100" cap="none" dirty="0">
                <a:latin typeface="Arial" panose="020B0604020202020204" pitchFamily="34" charset="0"/>
                <a:cs typeface="Arial" panose="020B0604020202020204" pitchFamily="34" charset="0"/>
              </a:rPr>
              <a:t>	</a:t>
            </a:r>
          </a:p>
          <a:p>
            <a:pPr marL="457200" lvl="1" indent="0">
              <a:lnSpc>
                <a:spcPct val="110000"/>
              </a:lnSpc>
              <a:buNone/>
            </a:pPr>
            <a:r>
              <a:rPr lang="en-US" sz="1200" i="1" cap="none" dirty="0">
                <a:latin typeface="Arial" panose="020B0604020202020204" pitchFamily="34" charset="0"/>
                <a:cs typeface="Arial" panose="020B0604020202020204" pitchFamily="34" charset="0"/>
              </a:rPr>
              <a:t>The EMHR Partnership/Mini-Grants Program has been made </a:t>
            </a:r>
          </a:p>
          <a:p>
            <a:pPr marL="457200" lvl="1" indent="0">
              <a:lnSpc>
                <a:spcPct val="110000"/>
              </a:lnSpc>
              <a:buNone/>
            </a:pPr>
            <a:r>
              <a:rPr lang="en-US" sz="1200" i="1" cap="none" dirty="0">
                <a:latin typeface="Arial" panose="020B0604020202020204" pitchFamily="34" charset="0"/>
                <a:cs typeface="Arial" panose="020B0604020202020204" pitchFamily="34" charset="0"/>
              </a:rPr>
              <a:t>possible through DCNR’s Community Conservation Partnerships </a:t>
            </a:r>
          </a:p>
          <a:p>
            <a:pPr marL="457200" lvl="1" indent="0">
              <a:lnSpc>
                <a:spcPct val="110000"/>
              </a:lnSpc>
              <a:buNone/>
            </a:pPr>
            <a:r>
              <a:rPr lang="en-US" sz="1200" i="1" cap="none" dirty="0">
                <a:latin typeface="Arial" panose="020B0604020202020204" pitchFamily="34" charset="0"/>
                <a:cs typeface="Arial" panose="020B0604020202020204" pitchFamily="34" charset="0"/>
              </a:rPr>
              <a:t>Program (C2P2) and the Environmental Stewardship Fund (ESF).</a:t>
            </a:r>
            <a:endParaRPr lang="en-US" sz="1200" i="1" dirty="0">
              <a:latin typeface="Arial" panose="020B0604020202020204" pitchFamily="34" charset="0"/>
              <a:cs typeface="Arial" panose="020B0604020202020204" pitchFamily="34" charset="0"/>
            </a:endParaRPr>
          </a:p>
          <a:p>
            <a:pPr marL="457200" lvl="1" indent="0">
              <a:lnSpc>
                <a:spcPct val="110000"/>
              </a:lnSpc>
              <a:buNone/>
            </a:pPr>
            <a:endParaRPr lang="en-US" sz="1100" cap="none" dirty="0">
              <a:latin typeface="Arial" panose="020B0604020202020204" pitchFamily="34" charset="0"/>
              <a:cs typeface="Arial" panose="020B0604020202020204" pitchFamily="34" charset="0"/>
            </a:endParaRPr>
          </a:p>
        </p:txBody>
      </p:sp>
      <p:pic>
        <p:nvPicPr>
          <p:cNvPr id="7170" name="Picture 2" descr="No photo description available.">
            <a:extLst>
              <a:ext uri="{FF2B5EF4-FFF2-40B4-BE49-F238E27FC236}">
                <a16:creationId xmlns:a16="http://schemas.microsoft.com/office/drawing/2014/main" id="{DE10FE9E-7B4B-E0DE-E6CC-3A43C973EE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27" r="-1" b="5463"/>
          <a:stretch/>
        </p:blipFill>
        <p:spPr bwMode="auto">
          <a:xfrm>
            <a:off x="6096000" y="479404"/>
            <a:ext cx="5310189" cy="5301586"/>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3BD6CC-A942-F212-1894-1295E3D6E607}"/>
              </a:ext>
            </a:extLst>
          </p:cNvPr>
          <p:cNvSpPr txBox="1"/>
          <p:nvPr/>
        </p:nvSpPr>
        <p:spPr>
          <a:xfrm>
            <a:off x="262759" y="210207"/>
            <a:ext cx="11172496" cy="5324535"/>
          </a:xfrm>
          <a:prstGeom prst="rect">
            <a:avLst/>
          </a:prstGeom>
          <a:noFill/>
        </p:spPr>
        <p:txBody>
          <a:bodyPr wrap="square" rtlCol="0">
            <a:spAutoFit/>
          </a:bodyPr>
          <a:lstStyle/>
          <a:p>
            <a:r>
              <a:rPr lang="en-US" sz="1700" b="1" i="0" dirty="0">
                <a:solidFill>
                  <a:schemeClr val="accent1"/>
                </a:solidFill>
                <a:effectLst/>
                <a:latin typeface="Segoe UI Historic" panose="020B0502040204020203" pitchFamily="34" charset="0"/>
              </a:rPr>
              <a:t>– Christine Dettore, Northeast Regional Advisor – Dept. of Conservation &amp; Natural Resources</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2"/>
              </a:rPr>
              <a:t>cdettore@pa.gov</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610-746-5608</a:t>
            </a:r>
            <a:br>
              <a:rPr lang="en-US" sz="1700" b="1" dirty="0">
                <a:solidFill>
                  <a:schemeClr val="accent1"/>
                </a:solidFill>
              </a:rPr>
            </a:br>
            <a:r>
              <a:rPr lang="en-US" sz="1700" b="1" i="0" dirty="0">
                <a:solidFill>
                  <a:schemeClr val="accent1"/>
                </a:solidFill>
                <a:effectLst/>
                <a:latin typeface="Segoe UI Historic" panose="020B0502040204020203" pitchFamily="34" charset="0"/>
              </a:rPr>
              <a:t>– Paul Macknosky, Regional Director – Dept. of Community &amp; Economic Development</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3"/>
              </a:rPr>
              <a:t>pmacknosky@pa.gov</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570-963-4122</a:t>
            </a:r>
            <a:br>
              <a:rPr lang="en-US" sz="1700" b="1" dirty="0">
                <a:solidFill>
                  <a:schemeClr val="accent1"/>
                </a:solidFill>
              </a:rPr>
            </a:br>
            <a:r>
              <a:rPr lang="en-US" sz="1700" b="1" i="0" dirty="0">
                <a:solidFill>
                  <a:schemeClr val="accent1"/>
                </a:solidFill>
                <a:effectLst/>
                <a:latin typeface="Segoe UI Historic" panose="020B0502040204020203" pitchFamily="34" charset="0"/>
              </a:rPr>
              <a:t>– Robyn Cummings, Executive Director – Bradford County Tourism Promotion Agency</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4"/>
              </a:rPr>
              <a:t>bctourism@bradfordco.org</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570-265-8687</a:t>
            </a:r>
            <a:br>
              <a:rPr lang="en-US" sz="1700" b="1" dirty="0">
                <a:solidFill>
                  <a:schemeClr val="accent1"/>
                </a:solidFill>
              </a:rPr>
            </a:br>
            <a:r>
              <a:rPr lang="en-US" sz="1700" b="1" i="0" dirty="0">
                <a:solidFill>
                  <a:schemeClr val="accent1"/>
                </a:solidFill>
                <a:effectLst/>
                <a:latin typeface="Segoe UI Historic" panose="020B0502040204020203" pitchFamily="34" charset="0"/>
              </a:rPr>
              <a:t>– Jean Ruhf, Executive Director – Endless Mountains Visitors Bureau</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5"/>
              </a:rPr>
              <a:t>jean@endlessmountains.org</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750-836-5431</a:t>
            </a:r>
            <a:br>
              <a:rPr lang="en-US" sz="1700" b="1" dirty="0">
                <a:solidFill>
                  <a:schemeClr val="accent1"/>
                </a:solidFill>
              </a:rPr>
            </a:br>
            <a:r>
              <a:rPr lang="en-US" sz="1700" b="1" i="0" dirty="0">
                <a:solidFill>
                  <a:schemeClr val="accent1"/>
                </a:solidFill>
                <a:effectLst/>
                <a:latin typeface="Segoe UI Historic" panose="020B0502040204020203" pitchFamily="34" charset="0"/>
              </a:rPr>
              <a:t>– Karen Arnold, Keystone Historic Preservation Grant Mgr. – PA Historical &amp; Museum Commission</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6"/>
              </a:rPr>
              <a:t>kaarnold@pa.gov</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717-783-9927</a:t>
            </a:r>
            <a:r>
              <a:rPr lang="en-US" sz="1700" b="1" dirty="0">
                <a:solidFill>
                  <a:schemeClr val="accent1"/>
                </a:solidFill>
                <a:latin typeface="Segoe UI Historic" panose="020B0502040204020203" pitchFamily="34" charset="0"/>
              </a:rPr>
              <a:t>		</a:t>
            </a:r>
            <a:br>
              <a:rPr lang="en-US" sz="1700" b="1" dirty="0">
                <a:solidFill>
                  <a:schemeClr val="accent1"/>
                </a:solidFill>
              </a:rPr>
            </a:br>
            <a:r>
              <a:rPr lang="en-US" sz="1700" b="1" i="0" dirty="0">
                <a:solidFill>
                  <a:schemeClr val="accent1"/>
                </a:solidFill>
                <a:effectLst/>
                <a:latin typeface="Segoe UI Historic" panose="020B0502040204020203" pitchFamily="34" charset="0"/>
              </a:rPr>
              <a:t>– Katie Smith, Economic Development Program Manager – Northern Tier Regional Planning</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7"/>
              </a:rPr>
              <a:t>prichard@northerntier.org</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570-265-1532</a:t>
            </a:r>
            <a:r>
              <a:rPr lang="en-US" sz="1700" b="1" dirty="0">
                <a:solidFill>
                  <a:schemeClr val="accent1"/>
                </a:solidFill>
                <a:latin typeface="Segoe UI Historic" panose="020B0502040204020203" pitchFamily="34" charset="0"/>
              </a:rPr>
              <a:t>	</a:t>
            </a:r>
            <a:br>
              <a:rPr lang="en-US" sz="1700" b="1" dirty="0">
                <a:solidFill>
                  <a:schemeClr val="accent1"/>
                </a:solidFill>
              </a:rPr>
            </a:br>
            <a:r>
              <a:rPr lang="en-US" sz="1700" b="1" i="0" dirty="0">
                <a:solidFill>
                  <a:schemeClr val="accent1"/>
                </a:solidFill>
                <a:effectLst/>
                <a:latin typeface="Segoe UI Historic" panose="020B0502040204020203" pitchFamily="34" charset="0"/>
              </a:rPr>
              <a:t>– Janet Sweeney, Vice President – Pennsylvania Environmental Council</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8"/>
              </a:rPr>
              <a:t>jsweeney@pecpa.org</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570-718-1635</a:t>
            </a:r>
            <a:br>
              <a:rPr lang="en-US" sz="1700" b="1" dirty="0">
                <a:solidFill>
                  <a:schemeClr val="accent1"/>
                </a:solidFill>
              </a:rPr>
            </a:br>
            <a:r>
              <a:rPr lang="en-US" sz="1700" b="1" i="0" dirty="0">
                <a:solidFill>
                  <a:schemeClr val="accent1"/>
                </a:solidFill>
                <a:effectLst/>
                <a:latin typeface="Segoe UI Historic" panose="020B0502040204020203" pitchFamily="34" charset="0"/>
              </a:rPr>
              <a:t>– Chris Desrochers, Economic Development Specialist – Progress Authority</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9"/>
              </a:rPr>
              <a:t>chris.cbpa@frontier.com</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570-265-0937</a:t>
            </a:r>
            <a:br>
              <a:rPr lang="en-US" sz="1700" b="1" dirty="0">
                <a:solidFill>
                  <a:schemeClr val="accent1"/>
                </a:solidFill>
              </a:rPr>
            </a:br>
            <a:r>
              <a:rPr lang="en-US" sz="1700" b="1" i="0" dirty="0">
                <a:solidFill>
                  <a:schemeClr val="accent1"/>
                </a:solidFill>
                <a:effectLst/>
                <a:latin typeface="Segoe UI Historic" panose="020B0502040204020203" pitchFamily="34" charset="0"/>
              </a:rPr>
              <a:t>– April Hannon, District 4-0 Project Manager – PennDOT</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10"/>
              </a:rPr>
              <a:t>ahannon@pa.gov</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570-963-4076</a:t>
            </a:r>
            <a:br>
              <a:rPr lang="en-US" sz="1700" b="1" dirty="0">
                <a:solidFill>
                  <a:schemeClr val="accent1"/>
                </a:solidFill>
              </a:rPr>
            </a:br>
            <a:r>
              <a:rPr lang="en-US" sz="1700" b="1" i="0" dirty="0">
                <a:solidFill>
                  <a:schemeClr val="accent1"/>
                </a:solidFill>
                <a:effectLst/>
                <a:latin typeface="Segoe UI Historic" panose="020B0502040204020203" pitchFamily="34" charset="0"/>
              </a:rPr>
              <a:t>– Cain Chamberlin, Executive Director – Endless Mountains Heritage Region</a:t>
            </a:r>
          </a:p>
          <a:p>
            <a:r>
              <a:rPr lang="en-US" sz="1700" b="1" dirty="0">
                <a:solidFill>
                  <a:schemeClr val="accent1"/>
                </a:solidFill>
                <a:latin typeface="Segoe UI Historic" panose="020B0502040204020203" pitchFamily="34" charset="0"/>
              </a:rPr>
              <a:t>	</a:t>
            </a:r>
            <a:r>
              <a:rPr lang="en-US" sz="1700" b="1" dirty="0">
                <a:solidFill>
                  <a:schemeClr val="accent1"/>
                </a:solidFill>
                <a:latin typeface="Segoe UI Historic" panose="020B0502040204020203" pitchFamily="34" charset="0"/>
                <a:hlinkClick r:id="rId11"/>
              </a:rPr>
              <a:t>cchamberlin@emheritage.org</a:t>
            </a:r>
            <a:r>
              <a:rPr lang="en-US" sz="1700" b="1" dirty="0">
                <a:solidFill>
                  <a:schemeClr val="accent1"/>
                </a:solidFill>
                <a:latin typeface="Segoe UI Historic" panose="020B0502040204020203" pitchFamily="34" charset="0"/>
              </a:rPr>
              <a:t>		</a:t>
            </a:r>
            <a:r>
              <a:rPr lang="en-US" sz="1700" b="1" dirty="0">
                <a:solidFill>
                  <a:schemeClr val="accent3"/>
                </a:solidFill>
                <a:latin typeface="Segoe UI Historic" panose="020B0502040204020203" pitchFamily="34" charset="0"/>
              </a:rPr>
              <a:t>570-265-1528</a:t>
            </a:r>
            <a:endParaRPr lang="en-US" sz="1700" b="1" dirty="0">
              <a:solidFill>
                <a:schemeClr val="accent3"/>
              </a:solidFill>
            </a:endParaRPr>
          </a:p>
        </p:txBody>
      </p:sp>
    </p:spTree>
    <p:extLst>
      <p:ext uri="{BB962C8B-B14F-4D97-AF65-F5344CB8AC3E}">
        <p14:creationId xmlns:p14="http://schemas.microsoft.com/office/powerpoint/2010/main" val="1477339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ED146E9-82E6-43AF-9C00-EB73754C0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BC9C62D-0D48-4185-9240-FB044AACA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3000" y="135467"/>
            <a:ext cx="5334001" cy="6104466"/>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5">
            <a:extLst>
              <a:ext uri="{FF2B5EF4-FFF2-40B4-BE49-F238E27FC236}">
                <a16:creationId xmlns:a16="http://schemas.microsoft.com/office/drawing/2014/main" id="{2C22158F-D1A1-4E3E-BF42-1457E003C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8" name="Rectangle 17">
            <a:extLst>
              <a:ext uri="{FF2B5EF4-FFF2-40B4-BE49-F238E27FC236}">
                <a16:creationId xmlns:a16="http://schemas.microsoft.com/office/drawing/2014/main" id="{CD144ECD-5E6A-4CA5-A790-0219269EB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2"/>
              </a:gs>
              <a:gs pos="100000">
                <a:schemeClr val="accent2">
                  <a:lumMod val="75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2" y="231419"/>
            <a:ext cx="4949172" cy="987782"/>
          </a:xfrm>
        </p:spPr>
        <p:txBody>
          <a:bodyPr>
            <a:normAutofit/>
          </a:bodyPr>
          <a:lstStyle/>
          <a:p>
            <a:r>
              <a:rPr lang="en-US" sz="4600" dirty="0">
                <a:solidFill>
                  <a:srgbClr val="0070C0"/>
                </a:solidFill>
              </a:rPr>
              <a:t>What is the EMHR?</a:t>
            </a:r>
          </a:p>
        </p:txBody>
      </p:sp>
      <p:sp>
        <p:nvSpPr>
          <p:cNvPr id="3" name="Content Placeholder 2"/>
          <p:cNvSpPr>
            <a:spLocks noGrp="1"/>
          </p:cNvSpPr>
          <p:nvPr>
            <p:ph sz="quarter" idx="13"/>
          </p:nvPr>
        </p:nvSpPr>
        <p:spPr>
          <a:xfrm>
            <a:off x="685802" y="1143000"/>
            <a:ext cx="4949172" cy="4601306"/>
          </a:xfrm>
        </p:spPr>
        <p:txBody>
          <a:bodyPr>
            <a:noAutofit/>
          </a:bodyPr>
          <a:lstStyle/>
          <a:p>
            <a:pPr>
              <a:lnSpc>
                <a:spcPct val="110000"/>
              </a:lnSpc>
            </a:pPr>
            <a:r>
              <a:rPr lang="en-US" sz="1400" b="1" cap="none" dirty="0">
                <a:solidFill>
                  <a:schemeClr val="bg1"/>
                </a:solidFill>
                <a:latin typeface="Arial" panose="020B0604020202020204" pitchFamily="34" charset="0"/>
                <a:ea typeface="Cambria" panose="02040503050406030204" pitchFamily="18" charset="0"/>
                <a:cs typeface="Arial" panose="020B0604020202020204" pitchFamily="34" charset="0"/>
              </a:rPr>
              <a:t>Established in 1998, the EMHR is celebrating 25 years in 2023! </a:t>
            </a:r>
          </a:p>
          <a:p>
            <a:pPr>
              <a:lnSpc>
                <a:spcPct val="110000"/>
              </a:lnSpc>
            </a:pPr>
            <a:r>
              <a:rPr lang="en-US" sz="1400" b="1" cap="none" dirty="0">
                <a:solidFill>
                  <a:schemeClr val="bg1"/>
                </a:solidFill>
                <a:latin typeface="Arial" panose="020B0604020202020204" pitchFamily="34" charset="0"/>
                <a:ea typeface="Cambria" panose="02040503050406030204" pitchFamily="18" charset="0"/>
                <a:cs typeface="Arial" panose="020B0604020202020204" pitchFamily="34" charset="0"/>
              </a:rPr>
              <a:t>We are a 501c3 non-profit, membership-based organization. It is one of 12 current Heritage Areas in Pennsylvania designated by the Department of Conservation and Natural Resources (DCNR) and serves a 2,850-square mile area encompassing Bradford, Sullivan, Susquehanna and Wyoming Counties.</a:t>
            </a:r>
          </a:p>
          <a:p>
            <a:pPr>
              <a:lnSpc>
                <a:spcPct val="110000"/>
              </a:lnSpc>
            </a:pPr>
            <a:r>
              <a:rPr lang="en-US" sz="1400" b="1" cap="none" dirty="0">
                <a:solidFill>
                  <a:schemeClr val="bg1"/>
                </a:solidFill>
                <a:latin typeface="Arial" panose="020B0604020202020204" pitchFamily="34" charset="0"/>
                <a:ea typeface="Cambria" panose="02040503050406030204" pitchFamily="18" charset="0"/>
                <a:cs typeface="Arial" panose="020B0604020202020204" pitchFamily="34" charset="0"/>
              </a:rPr>
              <a:t>Through the DCNR’s financial support and its Mini-Grants Program, the EMHR has brought nearly $3 million in state funding (matched by another $3 million) into the region to perform projects related to historic preservation, outdoor recreation development and conservation (parks, greenways and water trails), scenic enhancements (murals and overlook projects), educational programming, as well as certain agricultural support initiatives and building rehabilitations for museums and historical societies. </a:t>
            </a:r>
          </a:p>
        </p:txBody>
      </p:sp>
      <p:pic>
        <p:nvPicPr>
          <p:cNvPr id="7" name="Picture 6" descr="Logo, company name&#10;&#10;Description automatically generated">
            <a:extLst>
              <a:ext uri="{FF2B5EF4-FFF2-40B4-BE49-F238E27FC236}">
                <a16:creationId xmlns:a16="http://schemas.microsoft.com/office/drawing/2014/main" id="{34C8C952-B00F-C376-8430-A20315B91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157" y="231419"/>
            <a:ext cx="3588329" cy="3229496"/>
          </a:xfrm>
          <a:prstGeom prst="rect">
            <a:avLst/>
          </a:prstGeom>
          <a:ln>
            <a:noFill/>
          </a:ln>
        </p:spPr>
      </p:pic>
      <p:pic>
        <p:nvPicPr>
          <p:cNvPr id="5" name="Picture 4">
            <a:extLst>
              <a:ext uri="{FF2B5EF4-FFF2-40B4-BE49-F238E27FC236}">
                <a16:creationId xmlns:a16="http://schemas.microsoft.com/office/drawing/2014/main" id="{968CF3FC-D92A-A27D-DC2D-8F2D3755A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1107" y="3250087"/>
            <a:ext cx="3702149" cy="2887676"/>
          </a:xfrm>
          <a:prstGeom prst="rect">
            <a:avLst/>
          </a:prstGeom>
          <a:ln>
            <a:noFill/>
          </a:ln>
        </p:spPr>
      </p:pic>
    </p:spTree>
    <p:extLst>
      <p:ext uri="{BB962C8B-B14F-4D97-AF65-F5344CB8AC3E}">
        <p14:creationId xmlns:p14="http://schemas.microsoft.com/office/powerpoint/2010/main" val="226577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ED146E9-82E6-43AF-9C00-EB73754C0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BBC9C62D-0D48-4185-9240-FB044AACA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3000" y="135467"/>
            <a:ext cx="5334001" cy="6104466"/>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5">
            <a:extLst>
              <a:ext uri="{FF2B5EF4-FFF2-40B4-BE49-F238E27FC236}">
                <a16:creationId xmlns:a16="http://schemas.microsoft.com/office/drawing/2014/main" id="{2C22158F-D1A1-4E3E-BF42-1457E003C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Rectangle 18">
            <a:extLst>
              <a:ext uri="{FF2B5EF4-FFF2-40B4-BE49-F238E27FC236}">
                <a16:creationId xmlns:a16="http://schemas.microsoft.com/office/drawing/2014/main" id="{CD144ECD-5E6A-4CA5-A790-0219269EB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2"/>
              </a:gs>
              <a:gs pos="100000">
                <a:schemeClr val="accent2">
                  <a:lumMod val="75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2" y="477204"/>
            <a:ext cx="4949172" cy="1151571"/>
          </a:xfrm>
        </p:spPr>
        <p:txBody>
          <a:bodyPr>
            <a:normAutofit/>
          </a:bodyPr>
          <a:lstStyle/>
          <a:p>
            <a:r>
              <a:rPr lang="en-US" sz="3800" dirty="0">
                <a:solidFill>
                  <a:srgbClr val="0070C0"/>
                </a:solidFill>
              </a:rPr>
              <a:t>Mini-Grant Guidelines</a:t>
            </a:r>
          </a:p>
        </p:txBody>
      </p:sp>
      <p:sp>
        <p:nvSpPr>
          <p:cNvPr id="3" name="Content Placeholder 2"/>
          <p:cNvSpPr>
            <a:spLocks noGrp="1"/>
          </p:cNvSpPr>
          <p:nvPr>
            <p:ph sz="quarter" idx="13"/>
          </p:nvPr>
        </p:nvSpPr>
        <p:spPr>
          <a:xfrm>
            <a:off x="685802" y="2063396"/>
            <a:ext cx="4949172" cy="3680910"/>
          </a:xfrm>
        </p:spPr>
        <p:txBody>
          <a:bodyPr>
            <a:normAutofit lnSpcReduction="10000"/>
          </a:bodyPr>
          <a:lstStyle/>
          <a:p>
            <a:r>
              <a:rPr lang="en-US" sz="1900" b="1" cap="none" dirty="0">
                <a:solidFill>
                  <a:schemeClr val="bg1"/>
                </a:solidFill>
                <a:latin typeface="Arial" panose="020B0604020202020204" pitchFamily="34" charset="0"/>
                <a:cs typeface="Arial" panose="020B0604020202020204" pitchFamily="34" charset="0"/>
              </a:rPr>
              <a:t>$65,000 in grant funding available in Round 28.</a:t>
            </a:r>
          </a:p>
          <a:p>
            <a:r>
              <a:rPr lang="en-US" sz="1900" b="1" cap="none" dirty="0">
                <a:solidFill>
                  <a:schemeClr val="bg1"/>
                </a:solidFill>
                <a:latin typeface="Arial" panose="020B0604020202020204" pitchFamily="34" charset="0"/>
                <a:cs typeface="Arial" panose="020B0604020202020204" pitchFamily="34" charset="0"/>
              </a:rPr>
              <a:t>Grant requests must be between $500 and $10,000.</a:t>
            </a:r>
          </a:p>
          <a:p>
            <a:r>
              <a:rPr lang="en-US" sz="1900" b="1" cap="none" dirty="0">
                <a:solidFill>
                  <a:schemeClr val="bg1"/>
                </a:solidFill>
                <a:latin typeface="Arial" panose="020B0604020202020204" pitchFamily="34" charset="0"/>
                <a:cs typeface="Arial" panose="020B0604020202020204" pitchFamily="34" charset="0"/>
              </a:rPr>
              <a:t>All grants must be matched at a minimum ratio of 1:1 (full match required).</a:t>
            </a:r>
          </a:p>
          <a:p>
            <a:r>
              <a:rPr lang="en-US" sz="1900" b="1" cap="none" dirty="0">
                <a:solidFill>
                  <a:schemeClr val="bg1"/>
                </a:solidFill>
                <a:latin typeface="Arial" panose="020B0604020202020204" pitchFamily="34" charset="0"/>
                <a:cs typeface="Arial" panose="020B0604020202020204" pitchFamily="34" charset="0"/>
              </a:rPr>
              <a:t>Eligible matches include cash matches, in-kind matches (volunteer time) or a combination of the two.</a:t>
            </a:r>
          </a:p>
          <a:p>
            <a:endParaRPr lang="en-US" sz="1900" cap="none" dirty="0">
              <a:solidFill>
                <a:schemeClr val="bg1"/>
              </a:solidFill>
              <a:latin typeface="Arial" panose="020B0604020202020204" pitchFamily="34" charset="0"/>
              <a:cs typeface="Arial" panose="020B0604020202020204" pitchFamily="34" charset="0"/>
            </a:endParaRPr>
          </a:p>
          <a:p>
            <a:endParaRPr lang="en-US" sz="1900" cap="none" dirty="0">
              <a:solidFill>
                <a:schemeClr val="bg1"/>
              </a:solidFill>
              <a:latin typeface="Arial" panose="020B0604020202020204" pitchFamily="34" charset="0"/>
              <a:cs typeface="Arial" panose="020B0604020202020204" pitchFamily="34" charset="0"/>
            </a:endParaRPr>
          </a:p>
        </p:txBody>
      </p:sp>
      <p:pic>
        <p:nvPicPr>
          <p:cNvPr id="8" name="Picture 7" descr="A picture containing tree, outdoor, nature, green&#10;&#10;Description automatically generated">
            <a:extLst>
              <a:ext uri="{FF2B5EF4-FFF2-40B4-BE49-F238E27FC236}">
                <a16:creationId xmlns:a16="http://schemas.microsoft.com/office/drawing/2014/main" id="{57F3E616-A9D0-3933-D0DB-670288C13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782" y="231418"/>
            <a:ext cx="3860798" cy="2895599"/>
          </a:xfrm>
          <a:prstGeom prst="rect">
            <a:avLst/>
          </a:prstGeom>
          <a:ln>
            <a:noFill/>
          </a:ln>
        </p:spPr>
      </p:pic>
      <p:pic>
        <p:nvPicPr>
          <p:cNvPr id="6" name="Picture 5" descr="A picture containing outdoor, sky, stone, building&#10;&#10;Description automatically generated">
            <a:extLst>
              <a:ext uri="{FF2B5EF4-FFF2-40B4-BE49-F238E27FC236}">
                <a16:creationId xmlns:a16="http://schemas.microsoft.com/office/drawing/2014/main" id="{6AF8156A-B2EA-1034-4211-81B77BB42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7064" y="3250087"/>
            <a:ext cx="3850234" cy="2887676"/>
          </a:xfrm>
          <a:prstGeom prst="rect">
            <a:avLst/>
          </a:prstGeom>
          <a:ln>
            <a:noFill/>
          </a:ln>
        </p:spPr>
      </p:pic>
    </p:spTree>
    <p:extLst>
      <p:ext uri="{BB962C8B-B14F-4D97-AF65-F5344CB8AC3E}">
        <p14:creationId xmlns:p14="http://schemas.microsoft.com/office/powerpoint/2010/main" val="203679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5901BBFA-3370-405D-9E6C-0119A9FC2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066" name="Freeform 25">
            <a:extLst>
              <a:ext uri="{FF2B5EF4-FFF2-40B4-BE49-F238E27FC236}">
                <a16:creationId xmlns:a16="http://schemas.microsoft.com/office/drawing/2014/main" id="{E12CA9C3-13DB-41DF-81AE-34ED964AA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68" name="Rectangle 2067">
            <a:extLst>
              <a:ext uri="{FF2B5EF4-FFF2-40B4-BE49-F238E27FC236}">
                <a16:creationId xmlns:a16="http://schemas.microsoft.com/office/drawing/2014/main" id="{991B6B75-F7D4-4937-A807-1C56AD3CB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2"/>
              </a:gs>
              <a:gs pos="100000">
                <a:schemeClr val="accent2">
                  <a:lumMod val="75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2" y="1113694"/>
            <a:ext cx="4949172" cy="1151965"/>
          </a:xfrm>
        </p:spPr>
        <p:txBody>
          <a:bodyPr>
            <a:normAutofit/>
          </a:bodyPr>
          <a:lstStyle/>
          <a:p>
            <a:r>
              <a:rPr lang="en-US" sz="3800" dirty="0">
                <a:solidFill>
                  <a:srgbClr val="0070C0"/>
                </a:solidFill>
              </a:rPr>
              <a:t>Mini-Grant Guidelines</a:t>
            </a:r>
          </a:p>
        </p:txBody>
      </p:sp>
      <p:sp>
        <p:nvSpPr>
          <p:cNvPr id="3" name="Content Placeholder 2"/>
          <p:cNvSpPr>
            <a:spLocks noGrp="1"/>
          </p:cNvSpPr>
          <p:nvPr>
            <p:ph sz="quarter" idx="13"/>
          </p:nvPr>
        </p:nvSpPr>
        <p:spPr>
          <a:xfrm>
            <a:off x="685802" y="1562100"/>
            <a:ext cx="4949172" cy="4182206"/>
          </a:xfrm>
        </p:spPr>
        <p:txBody>
          <a:bodyPr>
            <a:normAutofit/>
          </a:bodyPr>
          <a:lstStyle/>
          <a:p>
            <a:pPr>
              <a:lnSpc>
                <a:spcPct val="110000"/>
              </a:lnSpc>
            </a:pPr>
            <a:r>
              <a:rPr lang="en-US" sz="1700" b="1" cap="none" dirty="0">
                <a:solidFill>
                  <a:schemeClr val="bg1"/>
                </a:solidFill>
                <a:latin typeface="Arial" panose="020B0604020202020204" pitchFamily="34" charset="0"/>
                <a:cs typeface="Arial" panose="020B0604020202020204" pitchFamily="34" charset="0"/>
              </a:rPr>
              <a:t>All applicants MUST be paying members of the EMHR (Forms are available at: emheritage.org/membership).</a:t>
            </a:r>
          </a:p>
          <a:p>
            <a:pPr>
              <a:lnSpc>
                <a:spcPct val="110000"/>
              </a:lnSpc>
            </a:pPr>
            <a:r>
              <a:rPr lang="en-US" sz="1700" b="1" cap="none" dirty="0">
                <a:solidFill>
                  <a:schemeClr val="bg1"/>
                </a:solidFill>
                <a:latin typeface="Arial" panose="020B0604020202020204" pitchFamily="34" charset="0"/>
                <a:cs typeface="Arial" panose="020B0604020202020204" pitchFamily="34" charset="0"/>
              </a:rPr>
              <a:t>Each applicant is limited to submitting two grant applications.</a:t>
            </a:r>
          </a:p>
          <a:p>
            <a:pPr>
              <a:lnSpc>
                <a:spcPct val="110000"/>
              </a:lnSpc>
            </a:pPr>
            <a:r>
              <a:rPr lang="en-US" sz="1700" b="1" cap="none" dirty="0">
                <a:solidFill>
                  <a:schemeClr val="bg1"/>
                </a:solidFill>
                <a:latin typeface="Arial" panose="020B0604020202020204" pitchFamily="34" charset="0"/>
                <a:cs typeface="Arial" panose="020B0604020202020204" pitchFamily="34" charset="0"/>
              </a:rPr>
              <a:t>Contracts begin June 5, 2023. All projects should be completed by Sept. 2, 2024.</a:t>
            </a:r>
          </a:p>
          <a:p>
            <a:pPr lvl="1">
              <a:lnSpc>
                <a:spcPct val="110000"/>
              </a:lnSpc>
            </a:pPr>
            <a:r>
              <a:rPr lang="en-US" sz="1700" b="1" cap="none" dirty="0">
                <a:solidFill>
                  <a:schemeClr val="bg1"/>
                </a:solidFill>
                <a:latin typeface="Arial" panose="020B0604020202020204" pitchFamily="34" charset="0"/>
                <a:cs typeface="Arial" panose="020B0604020202020204" pitchFamily="34" charset="0"/>
              </a:rPr>
              <a:t>Extensions are available, if necessary</a:t>
            </a:r>
          </a:p>
        </p:txBody>
      </p:sp>
      <p:pic>
        <p:nvPicPr>
          <p:cNvPr id="2052" name="Picture 4" descr="May be an image of 2 people, people standing, outdoors and text that says 'LEROY HERITAGE MUSEUM GRAND OPENING JUNE 5 2 PM HOURS- SATURDAYS, 1-4 PM June 11 through September 24'">
            <a:extLst>
              <a:ext uri="{FF2B5EF4-FFF2-40B4-BE49-F238E27FC236}">
                <a16:creationId xmlns:a16="http://schemas.microsoft.com/office/drawing/2014/main" id="{7DBEC8F6-4591-1631-1F20-628995BE4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0" b="6522"/>
          <a:stretch/>
        </p:blipFill>
        <p:spPr bwMode="auto">
          <a:xfrm>
            <a:off x="6320775" y="231418"/>
            <a:ext cx="5142813" cy="3526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descr="May be an image of 2 people, people standing and outdoors">
            <a:extLst>
              <a:ext uri="{FF2B5EF4-FFF2-40B4-BE49-F238E27FC236}">
                <a16:creationId xmlns:a16="http://schemas.microsoft.com/office/drawing/2014/main" id="{C40D8E54-925B-5795-5037-5E219B40C4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98" r="9251" b="4"/>
          <a:stretch/>
        </p:blipFill>
        <p:spPr bwMode="auto">
          <a:xfrm>
            <a:off x="6320775" y="3881701"/>
            <a:ext cx="2509685" cy="22560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No photo description available.">
            <a:extLst>
              <a:ext uri="{FF2B5EF4-FFF2-40B4-BE49-F238E27FC236}">
                <a16:creationId xmlns:a16="http://schemas.microsoft.com/office/drawing/2014/main" id="{91E05884-11BF-F8DD-3AE7-E9E322C9ED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40" r="1" b="5866"/>
          <a:stretch/>
        </p:blipFill>
        <p:spPr bwMode="auto">
          <a:xfrm>
            <a:off x="8953903" y="3881701"/>
            <a:ext cx="2509685" cy="22560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555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074" name="Picture 2" descr="No photo description available.">
            <a:extLst>
              <a:ext uri="{FF2B5EF4-FFF2-40B4-BE49-F238E27FC236}">
                <a16:creationId xmlns:a16="http://schemas.microsoft.com/office/drawing/2014/main" id="{D364CF3B-CCB6-F50B-B834-27280CD0BF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8" r="12076" b="-2"/>
          <a:stretch/>
        </p:blipFill>
        <p:spPr bwMode="auto">
          <a:xfrm rot="21420000">
            <a:off x="-81858" y="3482729"/>
            <a:ext cx="4804252" cy="3505885"/>
          </a:xfrm>
          <a:custGeom>
            <a:avLst/>
            <a:gdLst/>
            <a:ahLst/>
            <a:cxnLst/>
            <a:rect l="l" t="t" r="r" b="b"/>
            <a:pathLst>
              <a:path w="4804252" h="3505885">
                <a:moveTo>
                  <a:pt x="4804252" y="0"/>
                </a:moveTo>
                <a:lnTo>
                  <a:pt x="4804252" y="3505885"/>
                </a:lnTo>
                <a:lnTo>
                  <a:pt x="0" y="3254105"/>
                </a:lnTo>
                <a:lnTo>
                  <a:pt x="170540" y="0"/>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a:extLst>
              <a:ext uri="{FF2B5EF4-FFF2-40B4-BE49-F238E27FC236}">
                <a16:creationId xmlns:a16="http://schemas.microsoft.com/office/drawing/2014/main" id="{FA456813-0A9D-A7E1-77E7-2C5B55F95E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06" r="14754" b="2"/>
          <a:stretch/>
        </p:blipFill>
        <p:spPr bwMode="auto">
          <a:xfrm rot="21420000">
            <a:off x="-94808" y="-114125"/>
            <a:ext cx="4636605" cy="3501610"/>
          </a:xfrm>
          <a:custGeom>
            <a:avLst/>
            <a:gdLst/>
            <a:ahLst/>
            <a:cxnLst/>
            <a:rect l="l" t="t" r="r" b="b"/>
            <a:pathLst>
              <a:path w="4636605" h="3501610">
                <a:moveTo>
                  <a:pt x="183512" y="0"/>
                </a:moveTo>
                <a:lnTo>
                  <a:pt x="4636605" y="233376"/>
                </a:lnTo>
                <a:lnTo>
                  <a:pt x="4636604" y="3501610"/>
                </a:lnTo>
                <a:lnTo>
                  <a:pt x="0" y="3501610"/>
                </a:ln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May be an image of 5 people">
            <a:extLst>
              <a:ext uri="{FF2B5EF4-FFF2-40B4-BE49-F238E27FC236}">
                <a16:creationId xmlns:a16="http://schemas.microsoft.com/office/drawing/2014/main" id="{CFB73F83-E7D8-CDA4-9E77-816845BE77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00" r="15658" b="1"/>
          <a:stretch/>
        </p:blipFill>
        <p:spPr bwMode="auto">
          <a:xfrm rot="21420000">
            <a:off x="4662034" y="-206568"/>
            <a:ext cx="7703959" cy="7254838"/>
          </a:xfrm>
          <a:custGeom>
            <a:avLst/>
            <a:gdLst/>
            <a:ahLst/>
            <a:cxnLst/>
            <a:rect l="l" t="t" r="r" b="b"/>
            <a:pathLst>
              <a:path w="7703959" h="7254838">
                <a:moveTo>
                  <a:pt x="0" y="0"/>
                </a:moveTo>
                <a:lnTo>
                  <a:pt x="7703959" y="403747"/>
                </a:lnTo>
                <a:lnTo>
                  <a:pt x="7344909" y="7254838"/>
                </a:lnTo>
                <a:lnTo>
                  <a:pt x="0" y="6869908"/>
                </a:lnTo>
                <a:close/>
              </a:path>
            </a:pathLst>
          </a:custGeom>
          <a:noFill/>
          <a:extLst>
            <a:ext uri="{909E8E84-426E-40DD-AFC4-6F175D3DCCD1}">
              <a14:hiddenFill xmlns:a14="http://schemas.microsoft.com/office/drawing/2010/main">
                <a:solidFill>
                  <a:srgbClr val="FFFFFF"/>
                </a:solidFill>
              </a14:hiddenFill>
            </a:ext>
          </a:extLst>
        </p:spPr>
      </p:pic>
      <p:sp>
        <p:nvSpPr>
          <p:cNvPr id="3090" name="Freeform 22">
            <a:extLst>
              <a:ext uri="{FF2B5EF4-FFF2-40B4-BE49-F238E27FC236}">
                <a16:creationId xmlns:a16="http://schemas.microsoft.com/office/drawing/2014/main" id="{02835500-0BE0-430D-93F9-C6CB097BA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4665278" y="615132"/>
            <a:ext cx="7679541" cy="5638801"/>
          </a:xfrm>
          <a:custGeom>
            <a:avLst/>
            <a:gdLst>
              <a:gd name="connsiteX0" fmla="*/ 7679541 w 7679541"/>
              <a:gd name="connsiteY0" fmla="*/ 0 h 5638801"/>
              <a:gd name="connsiteX1" fmla="*/ 7384024 w 7679541"/>
              <a:gd name="connsiteY1" fmla="*/ 5638801 h 5638801"/>
              <a:gd name="connsiteX2" fmla="*/ 0 w 7679541"/>
              <a:gd name="connsiteY2" fmla="*/ 5638800 h 5638801"/>
              <a:gd name="connsiteX3" fmla="*/ 0 w 7679541"/>
              <a:gd name="connsiteY3" fmla="*/ 0 h 5638801"/>
            </a:gdLst>
            <a:ahLst/>
            <a:cxnLst>
              <a:cxn ang="0">
                <a:pos x="connsiteX0" y="connsiteY0"/>
              </a:cxn>
              <a:cxn ang="0">
                <a:pos x="connsiteX1" y="connsiteY1"/>
              </a:cxn>
              <a:cxn ang="0">
                <a:pos x="connsiteX2" y="connsiteY2"/>
              </a:cxn>
              <a:cxn ang="0">
                <a:pos x="connsiteX3" y="connsiteY3"/>
              </a:cxn>
            </a:cxnLst>
            <a:rect l="l" t="t" r="r" b="b"/>
            <a:pathLst>
              <a:path w="7679541" h="5638801">
                <a:moveTo>
                  <a:pt x="7679541" y="0"/>
                </a:moveTo>
                <a:lnTo>
                  <a:pt x="7384024" y="5638801"/>
                </a:lnTo>
                <a:lnTo>
                  <a:pt x="0" y="5638800"/>
                </a:lnTo>
                <a:lnTo>
                  <a:pt x="0" y="0"/>
                </a:lnTo>
                <a:close/>
              </a:path>
            </a:pathLst>
          </a:custGeom>
          <a:solidFill>
            <a:schemeClr val="accent2">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rot="21420000">
            <a:off x="5067646" y="1419319"/>
            <a:ext cx="6449873" cy="953174"/>
          </a:xfrm>
        </p:spPr>
        <p:txBody>
          <a:bodyPr>
            <a:normAutofit/>
          </a:bodyPr>
          <a:lstStyle/>
          <a:p>
            <a:r>
              <a:rPr lang="en-US" sz="3600" dirty="0">
                <a:solidFill>
                  <a:srgbClr val="0070C0"/>
                </a:solidFill>
              </a:rPr>
              <a:t>Eligible Mini-Grant Applicants</a:t>
            </a:r>
          </a:p>
        </p:txBody>
      </p:sp>
      <p:sp>
        <p:nvSpPr>
          <p:cNvPr id="3092" name="Freeform 14">
            <a:extLst>
              <a:ext uri="{FF2B5EF4-FFF2-40B4-BE49-F238E27FC236}">
                <a16:creationId xmlns:a16="http://schemas.microsoft.com/office/drawing/2014/main" id="{96668E38-08DD-4E8B-826D-C68EDD26A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536565" y="-8035"/>
            <a:ext cx="126924" cy="6876560"/>
          </a:xfrm>
          <a:custGeom>
            <a:avLst/>
            <a:gdLst>
              <a:gd name="connsiteX0" fmla="*/ 0 w 126924"/>
              <a:gd name="connsiteY0" fmla="*/ 0 h 6876560"/>
              <a:gd name="connsiteX1" fmla="*/ 126924 w 126924"/>
              <a:gd name="connsiteY1" fmla="*/ 6652 h 6876560"/>
              <a:gd name="connsiteX2" fmla="*/ 126924 w 126924"/>
              <a:gd name="connsiteY2" fmla="*/ 6876560 h 6876560"/>
              <a:gd name="connsiteX3" fmla="*/ 0 w 126924"/>
              <a:gd name="connsiteY3" fmla="*/ 6869908 h 6876560"/>
            </a:gdLst>
            <a:ahLst/>
            <a:cxnLst>
              <a:cxn ang="0">
                <a:pos x="connsiteX0" y="connsiteY0"/>
              </a:cxn>
              <a:cxn ang="0">
                <a:pos x="connsiteX1" y="connsiteY1"/>
              </a:cxn>
              <a:cxn ang="0">
                <a:pos x="connsiteX2" y="connsiteY2"/>
              </a:cxn>
              <a:cxn ang="0">
                <a:pos x="connsiteX3" y="connsiteY3"/>
              </a:cxn>
            </a:cxnLst>
            <a:rect l="l" t="t" r="r" b="b"/>
            <a:pathLst>
              <a:path w="126924" h="6876560">
                <a:moveTo>
                  <a:pt x="0" y="0"/>
                </a:moveTo>
                <a:lnTo>
                  <a:pt x="126924" y="6652"/>
                </a:lnTo>
                <a:lnTo>
                  <a:pt x="126924" y="6876560"/>
                </a:lnTo>
                <a:lnTo>
                  <a:pt x="0" y="68699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94" name="Freeform 16">
            <a:extLst>
              <a:ext uri="{FF2B5EF4-FFF2-40B4-BE49-F238E27FC236}">
                <a16:creationId xmlns:a16="http://schemas.microsoft.com/office/drawing/2014/main" id="{D33A4294-F1A3-40A3-9B01-760C471E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20000">
            <a:off x="2253764" y="1104629"/>
            <a:ext cx="128016" cy="4648618"/>
          </a:xfrm>
          <a:custGeom>
            <a:avLst/>
            <a:gdLst>
              <a:gd name="connsiteX0" fmla="*/ 0 w 128016"/>
              <a:gd name="connsiteY0" fmla="*/ 0 h 4648618"/>
              <a:gd name="connsiteX1" fmla="*/ 128016 w 128016"/>
              <a:gd name="connsiteY1" fmla="*/ 4616 h 4648618"/>
              <a:gd name="connsiteX2" fmla="*/ 128016 w 128016"/>
              <a:gd name="connsiteY2" fmla="*/ 4648618 h 4648618"/>
              <a:gd name="connsiteX3" fmla="*/ 0 w 128016"/>
              <a:gd name="connsiteY3" fmla="*/ 4641909 h 4648618"/>
            </a:gdLst>
            <a:ahLst/>
            <a:cxnLst>
              <a:cxn ang="0">
                <a:pos x="connsiteX0" y="connsiteY0"/>
              </a:cxn>
              <a:cxn ang="0">
                <a:pos x="connsiteX1" y="connsiteY1"/>
              </a:cxn>
              <a:cxn ang="0">
                <a:pos x="connsiteX2" y="connsiteY2"/>
              </a:cxn>
              <a:cxn ang="0">
                <a:pos x="connsiteX3" y="connsiteY3"/>
              </a:cxn>
            </a:cxnLst>
            <a:rect l="l" t="t" r="r" b="b"/>
            <a:pathLst>
              <a:path w="128016" h="4648618">
                <a:moveTo>
                  <a:pt x="0" y="0"/>
                </a:moveTo>
                <a:lnTo>
                  <a:pt x="128016" y="4616"/>
                </a:lnTo>
                <a:lnTo>
                  <a:pt x="128016" y="4648618"/>
                </a:lnTo>
                <a:lnTo>
                  <a:pt x="0" y="4641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6"/>
          <p:cNvSpPr>
            <a:spLocks noGrp="1"/>
          </p:cNvSpPr>
          <p:nvPr>
            <p:ph sz="quarter" idx="13"/>
          </p:nvPr>
        </p:nvSpPr>
        <p:spPr>
          <a:xfrm rot="21420000">
            <a:off x="5181807" y="2474713"/>
            <a:ext cx="6454820" cy="2919574"/>
          </a:xfrm>
        </p:spPr>
        <p:txBody>
          <a:bodyPr>
            <a:normAutofit/>
          </a:bodyPr>
          <a:lstStyle/>
          <a:p>
            <a:pPr>
              <a:lnSpc>
                <a:spcPct val="110000"/>
              </a:lnSpc>
            </a:pPr>
            <a:r>
              <a:rPr lang="en-US" sz="1900" b="1" cap="none" dirty="0">
                <a:solidFill>
                  <a:schemeClr val="bg1"/>
                </a:solidFill>
                <a:latin typeface="Arial" panose="020B0604020202020204" pitchFamily="34" charset="0"/>
                <a:cs typeface="Arial" panose="020B0604020202020204" pitchFamily="34" charset="0"/>
              </a:rPr>
              <a:t>501(c)3 Non-profit organizations (</a:t>
            </a:r>
            <a:r>
              <a:rPr lang="en-US" sz="1900" b="1" cap="none">
                <a:solidFill>
                  <a:schemeClr val="bg1"/>
                </a:solidFill>
                <a:latin typeface="Arial" panose="020B0604020202020204" pitchFamily="34" charset="0"/>
                <a:cs typeface="Arial" panose="020B0604020202020204" pitchFamily="34" charset="0"/>
              </a:rPr>
              <a:t>Must have BCO #).</a:t>
            </a:r>
            <a:endParaRPr lang="en-US" sz="1900" b="1" cap="none" dirty="0">
              <a:solidFill>
                <a:schemeClr val="bg1"/>
              </a:solidFill>
              <a:latin typeface="Arial" panose="020B0604020202020204" pitchFamily="34" charset="0"/>
              <a:cs typeface="Arial" panose="020B0604020202020204" pitchFamily="34" charset="0"/>
            </a:endParaRPr>
          </a:p>
          <a:p>
            <a:pPr>
              <a:lnSpc>
                <a:spcPct val="110000"/>
              </a:lnSpc>
            </a:pPr>
            <a:r>
              <a:rPr lang="en-US" sz="1900" b="1" cap="none" dirty="0">
                <a:solidFill>
                  <a:schemeClr val="bg1"/>
                </a:solidFill>
                <a:latin typeface="Arial" panose="020B0604020202020204" pitchFamily="34" charset="0"/>
                <a:cs typeface="Arial" panose="020B0604020202020204" pitchFamily="34" charset="0"/>
              </a:rPr>
              <a:t>Counties we serve.</a:t>
            </a:r>
          </a:p>
          <a:p>
            <a:pPr>
              <a:lnSpc>
                <a:spcPct val="110000"/>
              </a:lnSpc>
            </a:pPr>
            <a:r>
              <a:rPr lang="en-US" sz="1900" b="1" cap="none" dirty="0">
                <a:solidFill>
                  <a:schemeClr val="bg1"/>
                </a:solidFill>
                <a:latin typeface="Arial" panose="020B0604020202020204" pitchFamily="34" charset="0"/>
                <a:cs typeface="Arial" panose="020B0604020202020204" pitchFamily="34" charset="0"/>
              </a:rPr>
              <a:t>Municipalities and municipal agencies in those counties. </a:t>
            </a:r>
          </a:p>
          <a:p>
            <a:pPr>
              <a:lnSpc>
                <a:spcPct val="110000"/>
              </a:lnSpc>
            </a:pPr>
            <a:r>
              <a:rPr lang="en-US" sz="1900" b="1" cap="none" dirty="0">
                <a:solidFill>
                  <a:schemeClr val="bg1"/>
                </a:solidFill>
                <a:latin typeface="Arial" panose="020B0604020202020204" pitchFamily="34" charset="0"/>
                <a:cs typeface="Arial" panose="020B0604020202020204" pitchFamily="34" charset="0"/>
              </a:rPr>
              <a:t>Public education institutions.</a:t>
            </a:r>
          </a:p>
          <a:p>
            <a:pPr>
              <a:lnSpc>
                <a:spcPct val="110000"/>
              </a:lnSpc>
            </a:pPr>
            <a:r>
              <a:rPr lang="en-US" sz="1900" b="1" cap="none" dirty="0">
                <a:solidFill>
                  <a:schemeClr val="bg1"/>
                </a:solidFill>
                <a:latin typeface="Arial" panose="020B0604020202020204" pitchFamily="34" charset="0"/>
                <a:cs typeface="Arial" panose="020B0604020202020204" pitchFamily="34" charset="0"/>
              </a:rPr>
              <a:t>Must be based within or serve the EMHR’s four-county region.</a:t>
            </a:r>
          </a:p>
        </p:txBody>
      </p:sp>
    </p:spTree>
    <p:extLst>
      <p:ext uri="{BB962C8B-B14F-4D97-AF65-F5344CB8AC3E}">
        <p14:creationId xmlns:p14="http://schemas.microsoft.com/office/powerpoint/2010/main" val="417160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104" name="Picture 8" descr="No photo description available.">
            <a:extLst>
              <a:ext uri="{FF2B5EF4-FFF2-40B4-BE49-F238E27FC236}">
                <a16:creationId xmlns:a16="http://schemas.microsoft.com/office/drawing/2014/main" id="{09E80D2F-AAF1-814E-B4A5-4010EF582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00" r="-1" b="12467"/>
          <a:stretch/>
        </p:blipFill>
        <p:spPr bwMode="auto">
          <a:xfrm>
            <a:off x="20" y="10"/>
            <a:ext cx="4067642" cy="2285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 photo description available.">
            <a:extLst>
              <a:ext uri="{FF2B5EF4-FFF2-40B4-BE49-F238E27FC236}">
                <a16:creationId xmlns:a16="http://schemas.microsoft.com/office/drawing/2014/main" id="{C4E7556C-A518-E64B-412C-99343A5A42B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067" r="-1" b="-1"/>
          <a:stretch/>
        </p:blipFill>
        <p:spPr bwMode="auto">
          <a:xfrm>
            <a:off x="20" y="2286000"/>
            <a:ext cx="406764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y be an image of one or more people, people standing and outdoors">
            <a:extLst>
              <a:ext uri="{FF2B5EF4-FFF2-40B4-BE49-F238E27FC236}">
                <a16:creationId xmlns:a16="http://schemas.microsoft.com/office/drawing/2014/main" id="{A164154A-CAB6-7279-7038-F98ADD1D84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733" r="-3" b="956"/>
          <a:stretch/>
        </p:blipFill>
        <p:spPr bwMode="auto">
          <a:xfrm>
            <a:off x="20" y="4572000"/>
            <a:ext cx="406210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o photo description available.">
            <a:extLst>
              <a:ext uri="{FF2B5EF4-FFF2-40B4-BE49-F238E27FC236}">
                <a16:creationId xmlns:a16="http://schemas.microsoft.com/office/drawing/2014/main" id="{40225C4E-1438-C579-7836-5504E3ED31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9" r="10032"/>
          <a:stretch/>
        </p:blipFill>
        <p:spPr bwMode="auto">
          <a:xfrm>
            <a:off x="4062127" y="10"/>
            <a:ext cx="8129873"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10">
            <a:extLst>
              <a:ext uri="{FF2B5EF4-FFF2-40B4-BE49-F238E27FC236}">
                <a16:creationId xmlns:a16="http://schemas.microsoft.com/office/drawing/2014/main" id="{F6AC0E49-A304-4520-870F-B01367C00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88092" y="609600"/>
            <a:ext cx="6100732" cy="5638800"/>
          </a:xfrm>
          <a:prstGeom prst="rect">
            <a:avLst/>
          </a:prstGeom>
          <a:solidFill>
            <a:schemeClr val="accent2">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556613" y="752476"/>
            <a:ext cx="4950741" cy="933450"/>
          </a:xfrm>
        </p:spPr>
        <p:txBody>
          <a:bodyPr>
            <a:normAutofit/>
          </a:bodyPr>
          <a:lstStyle/>
          <a:p>
            <a:r>
              <a:rPr lang="en-US" sz="4600" dirty="0">
                <a:solidFill>
                  <a:srgbClr val="0070C0"/>
                </a:solidFill>
              </a:rPr>
              <a:t>Suitable Projects</a:t>
            </a:r>
          </a:p>
        </p:txBody>
      </p:sp>
      <p:sp>
        <p:nvSpPr>
          <p:cNvPr id="3" name="Content Placeholder 2"/>
          <p:cNvSpPr>
            <a:spLocks noGrp="1"/>
          </p:cNvSpPr>
          <p:nvPr>
            <p:ph sz="quarter" idx="13"/>
          </p:nvPr>
        </p:nvSpPr>
        <p:spPr>
          <a:xfrm>
            <a:off x="6457950" y="1600200"/>
            <a:ext cx="5505450" cy="4505324"/>
          </a:xfrm>
        </p:spPr>
        <p:txBody>
          <a:bodyPr>
            <a:normAutofit/>
          </a:bodyPr>
          <a:lstStyle/>
          <a:p>
            <a:pPr>
              <a:lnSpc>
                <a:spcPct val="110000"/>
              </a:lnSpc>
            </a:pPr>
            <a:r>
              <a:rPr lang="en-US" sz="1600" b="1" cap="none" dirty="0">
                <a:solidFill>
                  <a:schemeClr val="bg1"/>
                </a:solidFill>
                <a:latin typeface="Arial" panose="020B0604020202020204" pitchFamily="34" charset="0"/>
                <a:cs typeface="Arial" panose="020B0604020202020204" pitchFamily="34" charset="0"/>
              </a:rPr>
              <a:t>The EMHR seeks to fund projects pertaining to:</a:t>
            </a:r>
          </a:p>
          <a:p>
            <a:pPr lvl="1">
              <a:lnSpc>
                <a:spcPct val="110000"/>
              </a:lnSpc>
            </a:pPr>
            <a:r>
              <a:rPr lang="en-US" sz="1600" b="1" cap="none" dirty="0">
                <a:solidFill>
                  <a:schemeClr val="bg1"/>
                </a:solidFill>
                <a:latin typeface="Arial" panose="020B0604020202020204" pitchFamily="34" charset="0"/>
                <a:cs typeface="Arial" panose="020B0604020202020204" pitchFamily="34" charset="0"/>
              </a:rPr>
              <a:t>Historic preservation (must be public venue)</a:t>
            </a:r>
          </a:p>
          <a:p>
            <a:pPr lvl="1">
              <a:lnSpc>
                <a:spcPct val="110000"/>
              </a:lnSpc>
            </a:pPr>
            <a:r>
              <a:rPr lang="en-US" sz="1600" b="1" cap="none" dirty="0">
                <a:solidFill>
                  <a:schemeClr val="bg1"/>
                </a:solidFill>
                <a:latin typeface="Arial" panose="020B0604020202020204" pitchFamily="34" charset="0"/>
                <a:cs typeface="Arial" panose="020B0604020202020204" pitchFamily="34" charset="0"/>
              </a:rPr>
              <a:t>Outdoor recreation development (parks, greenways, land and water trails, scenic overlooks, etc.)</a:t>
            </a:r>
          </a:p>
          <a:p>
            <a:pPr lvl="1">
              <a:lnSpc>
                <a:spcPct val="110000"/>
              </a:lnSpc>
            </a:pPr>
            <a:r>
              <a:rPr lang="en-US" sz="1600" b="1" cap="none" dirty="0">
                <a:solidFill>
                  <a:schemeClr val="bg1"/>
                </a:solidFill>
                <a:latin typeface="Arial" panose="020B0604020202020204" pitchFamily="34" charset="0"/>
                <a:cs typeface="Arial" panose="020B0604020202020204" pitchFamily="34" charset="0"/>
              </a:rPr>
              <a:t>Special purpose studies for regional trails, parks, museums, etc.</a:t>
            </a:r>
          </a:p>
          <a:p>
            <a:pPr lvl="1">
              <a:lnSpc>
                <a:spcPct val="110000"/>
              </a:lnSpc>
            </a:pPr>
            <a:r>
              <a:rPr lang="en-US" sz="1600" b="1" cap="none" dirty="0">
                <a:solidFill>
                  <a:schemeClr val="bg1"/>
                </a:solidFill>
                <a:latin typeface="Arial" panose="020B0604020202020204" pitchFamily="34" charset="0"/>
                <a:cs typeface="Arial" panose="020B0604020202020204" pitchFamily="34" charset="0"/>
              </a:rPr>
              <a:t>Educational programming pertaining to nature, agriculture, outdoor rec, regional history, etc.</a:t>
            </a:r>
          </a:p>
          <a:p>
            <a:pPr lvl="1">
              <a:lnSpc>
                <a:spcPct val="110000"/>
              </a:lnSpc>
            </a:pPr>
            <a:r>
              <a:rPr lang="en-US" sz="1600" b="1" cap="none" dirty="0">
                <a:solidFill>
                  <a:schemeClr val="bg1"/>
                </a:solidFill>
                <a:latin typeface="Arial" panose="020B0604020202020204" pitchFamily="34" charset="0"/>
                <a:cs typeface="Arial" panose="020B0604020202020204" pitchFamily="34" charset="0"/>
              </a:rPr>
              <a:t>Environmental conservation initiatives</a:t>
            </a:r>
          </a:p>
          <a:p>
            <a:pPr lvl="1">
              <a:lnSpc>
                <a:spcPct val="110000"/>
              </a:lnSpc>
            </a:pPr>
            <a:r>
              <a:rPr lang="en-US" sz="1600" b="1" cap="none" dirty="0">
                <a:solidFill>
                  <a:schemeClr val="bg1"/>
                </a:solidFill>
                <a:latin typeface="Arial" panose="020B0604020202020204" pitchFamily="34" charset="0"/>
                <a:cs typeface="Arial" panose="020B0604020202020204" pitchFamily="34" charset="0"/>
              </a:rPr>
              <a:t>Certain building rehabilitation projects</a:t>
            </a:r>
            <a:br>
              <a:rPr lang="en-US" sz="1600" b="1" cap="none" dirty="0">
                <a:solidFill>
                  <a:schemeClr val="bg1"/>
                </a:solidFill>
                <a:latin typeface="Arial" panose="020B0604020202020204" pitchFamily="34" charset="0"/>
                <a:cs typeface="Arial" panose="020B0604020202020204" pitchFamily="34" charset="0"/>
              </a:rPr>
            </a:br>
            <a:r>
              <a:rPr lang="en-US" sz="1600" b="1" cap="none" dirty="0">
                <a:solidFill>
                  <a:schemeClr val="bg1"/>
                </a:solidFill>
                <a:latin typeface="Arial" panose="020B0604020202020204" pitchFamily="34" charset="0"/>
                <a:cs typeface="Arial" panose="020B0604020202020204" pitchFamily="34" charset="0"/>
              </a:rPr>
              <a:t>for museums, historical societies, etc. </a:t>
            </a:r>
          </a:p>
          <a:p>
            <a:pPr lvl="1">
              <a:lnSpc>
                <a:spcPct val="110000"/>
              </a:lnSpc>
            </a:pPr>
            <a:r>
              <a:rPr lang="en-US" sz="1600" b="1" cap="none" dirty="0">
                <a:solidFill>
                  <a:schemeClr val="bg1"/>
                </a:solidFill>
                <a:latin typeface="Arial" panose="020B0604020202020204" pitchFamily="34" charset="0"/>
                <a:cs typeface="Arial" panose="020B0604020202020204" pitchFamily="34" charset="0"/>
              </a:rPr>
              <a:t>Interpretive and wayfinding signage for</a:t>
            </a:r>
            <a:br>
              <a:rPr lang="en-US" sz="1600" b="1" cap="none" dirty="0">
                <a:solidFill>
                  <a:schemeClr val="bg1"/>
                </a:solidFill>
                <a:latin typeface="Arial" panose="020B0604020202020204" pitchFamily="34" charset="0"/>
                <a:cs typeface="Arial" panose="020B0604020202020204" pitchFamily="34" charset="0"/>
              </a:rPr>
            </a:br>
            <a:r>
              <a:rPr lang="en-US" sz="1600" b="1" cap="none" dirty="0">
                <a:solidFill>
                  <a:schemeClr val="bg1"/>
                </a:solidFill>
                <a:latin typeface="Arial" panose="020B0604020202020204" pitchFamily="34" charset="0"/>
                <a:cs typeface="Arial" panose="020B0604020202020204" pitchFamily="34" charset="0"/>
              </a:rPr>
              <a:t>outdoor rec sites</a:t>
            </a:r>
          </a:p>
        </p:txBody>
      </p:sp>
    </p:spTree>
    <p:extLst>
      <p:ext uri="{BB962C8B-B14F-4D97-AF65-F5344CB8AC3E}">
        <p14:creationId xmlns:p14="http://schemas.microsoft.com/office/powerpoint/2010/main" val="53731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6163" y="228600"/>
            <a:ext cx="4903637" cy="866775"/>
          </a:xfrm>
        </p:spPr>
        <p:txBody>
          <a:bodyPr>
            <a:normAutofit/>
          </a:bodyPr>
          <a:lstStyle/>
          <a:p>
            <a:r>
              <a:rPr lang="en-US" sz="4600" dirty="0">
                <a:solidFill>
                  <a:srgbClr val="0070C0"/>
                </a:solidFill>
              </a:rPr>
              <a:t>Suitable Projects</a:t>
            </a:r>
          </a:p>
        </p:txBody>
      </p:sp>
      <p:pic>
        <p:nvPicPr>
          <p:cNvPr id="5130" name="Picture 10" descr="May be an image of 4 people, nature and lake">
            <a:extLst>
              <a:ext uri="{FF2B5EF4-FFF2-40B4-BE49-F238E27FC236}">
                <a16:creationId xmlns:a16="http://schemas.microsoft.com/office/drawing/2014/main" id="{3C43406A-1A21-AFB2-8363-7469A84675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13" r="-5" b="-5"/>
          <a:stretch/>
        </p:blipFill>
        <p:spPr bwMode="auto">
          <a:xfrm>
            <a:off x="194830" y="248224"/>
            <a:ext cx="2955132" cy="2323526"/>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pic>
        <p:nvPicPr>
          <p:cNvPr id="5124" name="Picture 4" descr="No photo description available.">
            <a:extLst>
              <a:ext uri="{FF2B5EF4-FFF2-40B4-BE49-F238E27FC236}">
                <a16:creationId xmlns:a16="http://schemas.microsoft.com/office/drawing/2014/main" id="{42CC7EA4-5DF9-6C2A-FB13-C1061008D70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 r="24554" b="2"/>
          <a:stretch/>
        </p:blipFill>
        <p:spPr bwMode="auto">
          <a:xfrm>
            <a:off x="2965145" y="717685"/>
            <a:ext cx="3050693" cy="2398645"/>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pic>
        <p:nvPicPr>
          <p:cNvPr id="5134" name="Picture 14" descr="May be an image of 1 person, standing and mountain">
            <a:extLst>
              <a:ext uri="{FF2B5EF4-FFF2-40B4-BE49-F238E27FC236}">
                <a16:creationId xmlns:a16="http://schemas.microsoft.com/office/drawing/2014/main" id="{8305C9B5-72B1-2C4B-E42F-92D0B6E2BE6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44" r="1282" b="-5"/>
          <a:stretch/>
        </p:blipFill>
        <p:spPr bwMode="auto">
          <a:xfrm>
            <a:off x="194829" y="2838450"/>
            <a:ext cx="3402437" cy="2669723"/>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pic>
        <p:nvPicPr>
          <p:cNvPr id="5132" name="Picture 12" descr="May be an image of 5 people, people riding bicycles, people standing, bicycle and nature">
            <a:extLst>
              <a:ext uri="{FF2B5EF4-FFF2-40B4-BE49-F238E27FC236}">
                <a16:creationId xmlns:a16="http://schemas.microsoft.com/office/drawing/2014/main" id="{62C53C03-22ED-47D3-7D0C-1779FBEEFFE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7" r="12438" b="-5"/>
          <a:stretch/>
        </p:blipFill>
        <p:spPr bwMode="auto">
          <a:xfrm>
            <a:off x="3908970" y="3109528"/>
            <a:ext cx="2894736" cy="2271328"/>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a:xfrm>
            <a:off x="6175849" y="990601"/>
            <a:ext cx="5311301" cy="4800600"/>
          </a:xfrm>
        </p:spPr>
        <p:txBody>
          <a:bodyPr>
            <a:normAutofit/>
          </a:bodyPr>
          <a:lstStyle/>
          <a:p>
            <a:pPr>
              <a:lnSpc>
                <a:spcPct val="110000"/>
              </a:lnSpc>
            </a:pPr>
            <a:r>
              <a:rPr lang="en-US" sz="1100" b="1" cap="none" dirty="0">
                <a:latin typeface="Arial" panose="020B0604020202020204" pitchFamily="34" charset="0"/>
                <a:cs typeface="Arial" panose="020B0604020202020204" pitchFamily="34" charset="0"/>
              </a:rPr>
              <a:t>Projects should further the EMHR’s mission and goals outlined in its newly updated and adopted 2022-26 Management Action Plan (MAP). All found on application cover page available at </a:t>
            </a:r>
            <a:r>
              <a:rPr lang="en-US" sz="1100" b="1" cap="none" dirty="0">
                <a:latin typeface="Arial" panose="020B0604020202020204" pitchFamily="34" charset="0"/>
                <a:cs typeface="Arial" panose="020B0604020202020204" pitchFamily="34" charset="0"/>
                <a:hlinkClick r:id="rId7"/>
              </a:rPr>
              <a:t>www.emheritage.org/grant-forms</a:t>
            </a:r>
            <a:r>
              <a:rPr lang="en-US" sz="1100" b="1" cap="none" dirty="0">
                <a:latin typeface="Arial" panose="020B0604020202020204" pitchFamily="34" charset="0"/>
                <a:cs typeface="Arial" panose="020B0604020202020204" pitchFamily="34" charset="0"/>
              </a:rPr>
              <a:t> </a:t>
            </a:r>
          </a:p>
          <a:p>
            <a:pPr lvl="1">
              <a:lnSpc>
                <a:spcPct val="110000"/>
              </a:lnSpc>
            </a:pPr>
            <a:r>
              <a:rPr lang="en-US" sz="1100" b="1" cap="none" dirty="0">
                <a:latin typeface="Arial" panose="020B0604020202020204" pitchFamily="34" charset="0"/>
                <a:cs typeface="Arial" panose="020B0604020202020204" pitchFamily="34" charset="0"/>
              </a:rPr>
              <a:t>Mission:</a:t>
            </a:r>
          </a:p>
          <a:p>
            <a:pPr lvl="2">
              <a:lnSpc>
                <a:spcPct val="110000"/>
              </a:lnSpc>
            </a:pPr>
            <a:r>
              <a:rPr lang="en-US" sz="1100" b="1" cap="none" dirty="0">
                <a:latin typeface="Arial" panose="020B0604020202020204" pitchFamily="34" charset="0"/>
                <a:cs typeface="Arial" panose="020B0604020202020204" pitchFamily="34" charset="0"/>
              </a:rPr>
              <a:t>“To celebrate, preserve and enhance the rural character and culture of the Endless Mountains Heritage Region.” </a:t>
            </a:r>
          </a:p>
          <a:p>
            <a:pPr lvl="1">
              <a:lnSpc>
                <a:spcPct val="110000"/>
              </a:lnSpc>
            </a:pPr>
            <a:r>
              <a:rPr lang="en-US" sz="1100" b="1" cap="none" dirty="0">
                <a:latin typeface="Arial" panose="020B0604020202020204" pitchFamily="34" charset="0"/>
                <a:cs typeface="Arial" panose="020B0604020202020204" pitchFamily="34" charset="0"/>
              </a:rPr>
              <a:t>Goals:</a:t>
            </a:r>
          </a:p>
          <a:p>
            <a:pPr lvl="2">
              <a:lnSpc>
                <a:spcPct val="110000"/>
              </a:lnSpc>
            </a:pPr>
            <a:r>
              <a:rPr lang="en-US" sz="1100" b="1" cap="none" dirty="0">
                <a:latin typeface="Arial" panose="020B0604020202020204" pitchFamily="34" charset="0"/>
                <a:cs typeface="Arial" panose="020B0604020202020204" pitchFamily="34" charset="0"/>
              </a:rPr>
              <a:t>Attract visitors to the Region’s communities, heritage sites, outdoor recreation opportunities, and downtowns to strengthen the local economy. </a:t>
            </a:r>
          </a:p>
          <a:p>
            <a:pPr lvl="2">
              <a:lnSpc>
                <a:spcPct val="110000"/>
              </a:lnSpc>
            </a:pPr>
            <a:r>
              <a:rPr lang="en-US" sz="1100" b="1" cap="none" dirty="0">
                <a:latin typeface="Arial" panose="020B0604020202020204" pitchFamily="34" charset="0"/>
                <a:cs typeface="Arial" panose="020B0604020202020204" pitchFamily="34" charset="0"/>
              </a:rPr>
              <a:t>Protect and enhance our heritage assets, cultural landscapes and natural features where the Heritage Region’s stories can be told. </a:t>
            </a:r>
          </a:p>
          <a:p>
            <a:pPr lvl="2">
              <a:lnSpc>
                <a:spcPct val="110000"/>
              </a:lnSpc>
            </a:pPr>
            <a:r>
              <a:rPr lang="en-US" sz="1100" b="1" cap="none" dirty="0">
                <a:latin typeface="Arial" panose="020B0604020202020204" pitchFamily="34" charset="0"/>
                <a:cs typeface="Arial" panose="020B0604020202020204" pitchFamily="34" charset="0"/>
              </a:rPr>
              <a:t>Engage residents and visitors with the Region’s culture and heritage through educational programming, events and tourism promotion. </a:t>
            </a:r>
          </a:p>
          <a:p>
            <a:pPr lvl="2">
              <a:lnSpc>
                <a:spcPct val="110000"/>
              </a:lnSpc>
            </a:pPr>
            <a:r>
              <a:rPr lang="en-US" sz="1100" b="1" cap="none" dirty="0">
                <a:latin typeface="Arial" panose="020B0604020202020204" pitchFamily="34" charset="0"/>
                <a:cs typeface="Arial" panose="020B0604020202020204" pitchFamily="34" charset="0"/>
              </a:rPr>
              <a:t>Offer a wide range of heritage and outdoor recreation destinations and activities for all ages and abilities.</a:t>
            </a:r>
          </a:p>
          <a:p>
            <a:pPr lvl="2">
              <a:lnSpc>
                <a:spcPct val="110000"/>
              </a:lnSpc>
            </a:pPr>
            <a:r>
              <a:rPr lang="en-US" sz="1100" b="1" cap="none" dirty="0">
                <a:latin typeface="Arial" panose="020B0604020202020204" pitchFamily="34" charset="0"/>
                <a:cs typeface="Arial" panose="020B0604020202020204" pitchFamily="34" charset="0"/>
              </a:rPr>
              <a:t>Preserve and promote agricultural growth and deliver authentic experiences of “Living with the Land” in the Endless Mountains.</a:t>
            </a:r>
          </a:p>
          <a:p>
            <a:pPr lvl="2">
              <a:lnSpc>
                <a:spcPct val="110000"/>
              </a:lnSpc>
            </a:pPr>
            <a:endParaRPr lang="en-US" sz="9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92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037" name="Rectangle 1030">
            <a:extLst>
              <a:ext uri="{FF2B5EF4-FFF2-40B4-BE49-F238E27FC236}">
                <a16:creationId xmlns:a16="http://schemas.microsoft.com/office/drawing/2014/main" id="{0997C625-ABFF-49C0-9DBB-C84F7CDCD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5858"/>
            <a:ext cx="6092248" cy="6389195"/>
          </a:xfrm>
          <a:prstGeom prst="rect">
            <a:avLst/>
          </a:prstGeom>
          <a:gradFill flip="none" rotWithShape="1">
            <a:gsLst>
              <a:gs pos="34000">
                <a:schemeClr val="accent2"/>
              </a:gs>
              <a:gs pos="100000">
                <a:schemeClr val="accent2">
                  <a:lumMod val="75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5F6DDE6-2AFF-6CFF-8D16-C0A7BA83BEAA}"/>
              </a:ext>
            </a:extLst>
          </p:cNvPr>
          <p:cNvSpPr>
            <a:spLocks noGrp="1"/>
          </p:cNvSpPr>
          <p:nvPr>
            <p:ph type="title"/>
          </p:nvPr>
        </p:nvSpPr>
        <p:spPr>
          <a:xfrm>
            <a:off x="685801" y="685800"/>
            <a:ext cx="4951411" cy="1151965"/>
          </a:xfrm>
        </p:spPr>
        <p:txBody>
          <a:bodyPr>
            <a:normAutofit/>
          </a:bodyPr>
          <a:lstStyle/>
          <a:p>
            <a:r>
              <a:rPr lang="en-US" dirty="0">
                <a:solidFill>
                  <a:srgbClr val="0070C0"/>
                </a:solidFill>
              </a:rPr>
              <a:t>Project Credit</a:t>
            </a:r>
          </a:p>
        </p:txBody>
      </p:sp>
      <p:sp>
        <p:nvSpPr>
          <p:cNvPr id="3" name="Content Placeholder 2">
            <a:extLst>
              <a:ext uri="{FF2B5EF4-FFF2-40B4-BE49-F238E27FC236}">
                <a16:creationId xmlns:a16="http://schemas.microsoft.com/office/drawing/2014/main" id="{7A9B4DF3-8D5D-E4F6-3D5C-B6FFA3703FB2}"/>
              </a:ext>
            </a:extLst>
          </p:cNvPr>
          <p:cNvSpPr>
            <a:spLocks noGrp="1"/>
          </p:cNvSpPr>
          <p:nvPr>
            <p:ph sz="quarter" idx="13"/>
          </p:nvPr>
        </p:nvSpPr>
        <p:spPr>
          <a:xfrm>
            <a:off x="685801" y="2063396"/>
            <a:ext cx="4951411" cy="3861154"/>
          </a:xfrm>
        </p:spPr>
        <p:txBody>
          <a:bodyPr>
            <a:normAutofit/>
          </a:bodyPr>
          <a:lstStyle/>
          <a:p>
            <a:pPr>
              <a:lnSpc>
                <a:spcPct val="110000"/>
              </a:lnSpc>
            </a:pPr>
            <a:r>
              <a:rPr lang="en-US" sz="1600" b="1" cap="none" dirty="0">
                <a:solidFill>
                  <a:schemeClr val="bg1"/>
                </a:solidFill>
                <a:latin typeface="Arial" panose="020B0604020202020204" pitchFamily="34" charset="0"/>
                <a:cs typeface="Arial" panose="020B0604020202020204" pitchFamily="34" charset="0"/>
              </a:rPr>
              <a:t>All projects (signage, parks and trails, river access, brochures, exhibits, building improvements, etc.) must include the acknowledgement that they have been funded in part by the EMHR and the DCNR’s Community Conservation and Partnerships Program (C2P2). </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Precise language is included in the application/sub-agreement.  </a:t>
            </a:r>
          </a:p>
          <a:p>
            <a:pPr>
              <a:lnSpc>
                <a:spcPct val="110000"/>
              </a:lnSpc>
            </a:pPr>
            <a:r>
              <a:rPr lang="en-US" sz="1600" b="1" cap="none" dirty="0">
                <a:solidFill>
                  <a:schemeClr val="bg1"/>
                </a:solidFill>
                <a:latin typeface="Arial" panose="020B0604020202020204" pitchFamily="34" charset="0"/>
                <a:cs typeface="Arial" panose="020B0604020202020204" pitchFamily="34" charset="0"/>
              </a:rPr>
              <a:t>This can be accomplished with a plaque or sign at the project site or a simply acknowledgment on brochures or funded materials. </a:t>
            </a:r>
            <a:endParaRPr lang="en-US" sz="1600" b="1" dirty="0">
              <a:solidFill>
                <a:schemeClr val="bg1"/>
              </a:solidFill>
              <a:latin typeface="Arial" panose="020B0604020202020204" pitchFamily="34" charset="0"/>
              <a:cs typeface="Arial" panose="020B0604020202020204" pitchFamily="34" charset="0"/>
            </a:endParaRPr>
          </a:p>
          <a:p>
            <a:pPr marL="0" indent="0">
              <a:lnSpc>
                <a:spcPct val="110000"/>
              </a:lnSpc>
              <a:buNone/>
            </a:pPr>
            <a:endParaRPr lang="en-US" sz="1600" dirty="0">
              <a:solidFill>
                <a:schemeClr val="bg1"/>
              </a:solidFill>
              <a:latin typeface="Arial" panose="020B0604020202020204" pitchFamily="34" charset="0"/>
              <a:cs typeface="Arial" panose="020B0604020202020204" pitchFamily="34" charset="0"/>
            </a:endParaRPr>
          </a:p>
        </p:txBody>
      </p:sp>
      <p:sp useBgFill="1">
        <p:nvSpPr>
          <p:cNvPr id="1038" name="Rectangle 1032">
            <a:extLst>
              <a:ext uri="{FF2B5EF4-FFF2-40B4-BE49-F238E27FC236}">
                <a16:creationId xmlns:a16="http://schemas.microsoft.com/office/drawing/2014/main" id="{6D1119CF-C9A8-4240-B063-5A23AEAD2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1546" y="-5859"/>
            <a:ext cx="123444" cy="6389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y be an image of park, tree and text that says 'CLIFFORD TOWNSHIP COMMUNITY provided the PARK Funding assistance has been Partnerships Natural Resources, Program, Community Conservation and Department and Conservation, Recreation, Bureauo Recreation from Keystone the Gran DCNR Land Park Endless Mountains Conservation Heritage Region and dAcquisition Fncicss pennsylvania keystone DCTRT'">
            <a:extLst>
              <a:ext uri="{FF2B5EF4-FFF2-40B4-BE49-F238E27FC236}">
                <a16:creationId xmlns:a16="http://schemas.microsoft.com/office/drawing/2014/main" id="{428E3958-B329-6170-DBA0-B9534CCA2B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56" b="3438"/>
          <a:stretch/>
        </p:blipFill>
        <p:spPr bwMode="auto">
          <a:xfrm>
            <a:off x="6216040" y="-5487"/>
            <a:ext cx="2678710" cy="3132502"/>
          </a:xfrm>
          <a:prstGeom prst="rect">
            <a:avLst/>
          </a:prstGeom>
          <a:noFill/>
          <a:ln>
            <a:noFill/>
          </a:ln>
          <a:extLst>
            <a:ext uri="{909E8E84-426E-40DD-AFC4-6F175D3DCCD1}">
              <a14:hiddenFill xmlns:a14="http://schemas.microsoft.com/office/drawing/2010/main">
                <a:solidFill>
                  <a:srgbClr val="FFFFFF"/>
                </a:solidFill>
              </a14:hiddenFill>
            </a:ext>
          </a:extLst>
        </p:spPr>
      </p:pic>
      <p:sp useBgFill="1">
        <p:nvSpPr>
          <p:cNvPr id="1039" name="Rectangle 1034">
            <a:extLst>
              <a:ext uri="{FF2B5EF4-FFF2-40B4-BE49-F238E27FC236}">
                <a16:creationId xmlns:a16="http://schemas.microsoft.com/office/drawing/2014/main" id="{F210611C-890C-463B-82EF-7BEBEEA43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1598" y="0"/>
            <a:ext cx="123444" cy="6389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tree, outdoor, sign&#10;&#10;Description automatically generated">
            <a:extLst>
              <a:ext uri="{FF2B5EF4-FFF2-40B4-BE49-F238E27FC236}">
                <a16:creationId xmlns:a16="http://schemas.microsoft.com/office/drawing/2014/main" id="{FE133D84-743C-1FE4-1244-679C3BBCBB0F}"/>
              </a:ext>
            </a:extLst>
          </p:cNvPr>
          <p:cNvPicPr>
            <a:picLocks noChangeAspect="1"/>
          </p:cNvPicPr>
          <p:nvPr/>
        </p:nvPicPr>
        <p:blipFill rotWithShape="1">
          <a:blip r:embed="rId4">
            <a:extLst>
              <a:ext uri="{28A0092B-C50C-407E-A947-70E740481C1C}">
                <a14:useLocalDpi xmlns:a14="http://schemas.microsoft.com/office/drawing/2010/main" val="0"/>
              </a:ext>
            </a:extLst>
          </a:blip>
          <a:srcRect b="12284"/>
          <a:stretch/>
        </p:blipFill>
        <p:spPr>
          <a:xfrm>
            <a:off x="9031475" y="-5858"/>
            <a:ext cx="2678710" cy="3132873"/>
          </a:xfrm>
          <a:prstGeom prst="rect">
            <a:avLst/>
          </a:prstGeom>
          <a:ln>
            <a:noFill/>
          </a:ln>
        </p:spPr>
      </p:pic>
      <p:pic>
        <p:nvPicPr>
          <p:cNvPr id="9" name="Picture 8" descr="Text, letter&#10;&#10;Description automatically generated">
            <a:extLst>
              <a:ext uri="{FF2B5EF4-FFF2-40B4-BE49-F238E27FC236}">
                <a16:creationId xmlns:a16="http://schemas.microsoft.com/office/drawing/2014/main" id="{4AA83ED0-AA7A-998C-081F-16D491A6C7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294"/>
          <a:stretch/>
        </p:blipFill>
        <p:spPr>
          <a:xfrm>
            <a:off x="6220372" y="3250460"/>
            <a:ext cx="2678710" cy="3132502"/>
          </a:xfrm>
          <a:prstGeom prst="rect">
            <a:avLst/>
          </a:prstGeom>
          <a:ln>
            <a:noFill/>
          </a:ln>
        </p:spPr>
      </p:pic>
      <p:pic>
        <p:nvPicPr>
          <p:cNvPr id="11" name="Picture 10" descr="A picture containing text&#10;&#10;Description automatically generated">
            <a:extLst>
              <a:ext uri="{FF2B5EF4-FFF2-40B4-BE49-F238E27FC236}">
                <a16:creationId xmlns:a16="http://schemas.microsoft.com/office/drawing/2014/main" id="{2F34A104-0C2D-11CC-4F83-577B333E1E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52" r="19237" b="-2"/>
          <a:stretch/>
        </p:blipFill>
        <p:spPr>
          <a:xfrm>
            <a:off x="9016790" y="3250459"/>
            <a:ext cx="2684794" cy="3132502"/>
          </a:xfrm>
          <a:prstGeom prst="rect">
            <a:avLst/>
          </a:prstGeom>
          <a:ln>
            <a:noFill/>
          </a:ln>
        </p:spPr>
      </p:pic>
    </p:spTree>
    <p:extLst>
      <p:ext uri="{BB962C8B-B14F-4D97-AF65-F5344CB8AC3E}">
        <p14:creationId xmlns:p14="http://schemas.microsoft.com/office/powerpoint/2010/main" val="115898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150" name="Picture 6" descr="No photo description available.">
            <a:extLst>
              <a:ext uri="{FF2B5EF4-FFF2-40B4-BE49-F238E27FC236}">
                <a16:creationId xmlns:a16="http://schemas.microsoft.com/office/drawing/2014/main" id="{F1D6B256-AC5F-F1DD-1713-52482522FBA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89" r="13143" b="2"/>
          <a:stretch/>
        </p:blipFill>
        <p:spPr bwMode="auto">
          <a:xfrm>
            <a:off x="20" y="10"/>
            <a:ext cx="3825081" cy="39806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48" name="Picture 4" descr="May be an image of 11 people, people standing, tree and outdoors">
            <a:extLst>
              <a:ext uri="{FF2B5EF4-FFF2-40B4-BE49-F238E27FC236}">
                <a16:creationId xmlns:a16="http://schemas.microsoft.com/office/drawing/2014/main" id="{66768CEB-91F9-E3C7-0BF3-92EB8947C1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33" r="24519" b="3"/>
          <a:stretch/>
        </p:blipFill>
        <p:spPr bwMode="auto">
          <a:xfrm>
            <a:off x="3948545" y="-1"/>
            <a:ext cx="3825101" cy="39806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46" name="Picture 2" descr="No photo description available.">
            <a:extLst>
              <a:ext uri="{FF2B5EF4-FFF2-40B4-BE49-F238E27FC236}">
                <a16:creationId xmlns:a16="http://schemas.microsoft.com/office/drawing/2014/main" id="{C21A78D8-0F25-5F32-516E-790807B340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 r="35652" b="2"/>
          <a:stretch/>
        </p:blipFill>
        <p:spPr bwMode="auto">
          <a:xfrm>
            <a:off x="7897090" y="10"/>
            <a:ext cx="3812309" cy="39806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4F3D5A77-5491-4CFE-A313-2212C2D61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171700" y="4267829"/>
            <a:ext cx="3219450" cy="1723396"/>
          </a:xfrm>
        </p:spPr>
        <p:txBody>
          <a:bodyPr>
            <a:normAutofit/>
          </a:bodyPr>
          <a:lstStyle/>
          <a:p>
            <a:r>
              <a:rPr lang="en-US" sz="3400" dirty="0">
                <a:solidFill>
                  <a:srgbClr val="0070C0"/>
                </a:solidFill>
              </a:rPr>
              <a:t>Eligible Reimbursement Costs</a:t>
            </a:r>
          </a:p>
        </p:txBody>
      </p:sp>
      <p:sp>
        <p:nvSpPr>
          <p:cNvPr id="3" name="Content Placeholder 2"/>
          <p:cNvSpPr>
            <a:spLocks noGrp="1"/>
          </p:cNvSpPr>
          <p:nvPr>
            <p:ph sz="quarter" idx="13"/>
          </p:nvPr>
        </p:nvSpPr>
        <p:spPr>
          <a:xfrm>
            <a:off x="5572125" y="4267829"/>
            <a:ext cx="5698362" cy="1608035"/>
          </a:xfrm>
        </p:spPr>
        <p:txBody>
          <a:bodyPr>
            <a:normAutofit/>
          </a:bodyPr>
          <a:lstStyle/>
          <a:p>
            <a:pPr>
              <a:lnSpc>
                <a:spcPct val="110000"/>
              </a:lnSpc>
            </a:pPr>
            <a:r>
              <a:rPr lang="en-US" sz="1700" b="1" cap="none" dirty="0">
                <a:solidFill>
                  <a:schemeClr val="bg1"/>
                </a:solidFill>
                <a:latin typeface="Arial" panose="020B0604020202020204" pitchFamily="34" charset="0"/>
                <a:cs typeface="Arial" panose="020B0604020202020204" pitchFamily="34" charset="0"/>
              </a:rPr>
              <a:t>Contracted/Professional Costs.</a:t>
            </a:r>
          </a:p>
          <a:p>
            <a:pPr>
              <a:lnSpc>
                <a:spcPct val="110000"/>
              </a:lnSpc>
            </a:pPr>
            <a:r>
              <a:rPr lang="en-US" sz="1700" b="1" cap="none" dirty="0">
                <a:solidFill>
                  <a:schemeClr val="bg1"/>
                </a:solidFill>
                <a:latin typeface="Arial" panose="020B0604020202020204" pitchFamily="34" charset="0"/>
                <a:cs typeface="Arial" panose="020B0604020202020204" pitchFamily="34" charset="0"/>
              </a:rPr>
              <a:t>In-House Professional Costs.</a:t>
            </a:r>
          </a:p>
          <a:p>
            <a:pPr>
              <a:lnSpc>
                <a:spcPct val="110000"/>
              </a:lnSpc>
            </a:pPr>
            <a:r>
              <a:rPr lang="en-US" sz="1700" b="1" cap="none" dirty="0">
                <a:solidFill>
                  <a:schemeClr val="bg1"/>
                </a:solidFill>
                <a:latin typeface="Arial" panose="020B0604020202020204" pitchFamily="34" charset="0"/>
                <a:cs typeface="Arial" panose="020B0604020202020204" pitchFamily="34" charset="0"/>
              </a:rPr>
              <a:t>Other Project Cash Costs.</a:t>
            </a:r>
          </a:p>
          <a:p>
            <a:pPr>
              <a:lnSpc>
                <a:spcPct val="110000"/>
              </a:lnSpc>
            </a:pPr>
            <a:r>
              <a:rPr lang="en-US" sz="1700" b="1" cap="none" dirty="0">
                <a:solidFill>
                  <a:schemeClr val="bg1"/>
                </a:solidFill>
                <a:latin typeface="Arial" panose="020B0604020202020204" pitchFamily="34" charset="0"/>
                <a:cs typeface="Arial" panose="020B0604020202020204" pitchFamily="34" charset="0"/>
              </a:rPr>
              <a:t>Only costs accrued within grant period. </a:t>
            </a:r>
          </a:p>
        </p:txBody>
      </p:sp>
    </p:spTree>
    <p:extLst>
      <p:ext uri="{BB962C8B-B14F-4D97-AF65-F5344CB8AC3E}">
        <p14:creationId xmlns:p14="http://schemas.microsoft.com/office/powerpoint/2010/main" val="58271609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docProps/app.xml><?xml version="1.0" encoding="utf-8"?>
<Properties xmlns="http://schemas.openxmlformats.org/officeDocument/2006/extended-properties" xmlns:vt="http://schemas.openxmlformats.org/officeDocument/2006/docPropsVTypes">
  <Template>Integral</Template>
  <TotalTime>1557</TotalTime>
  <Words>1274</Words>
  <Application>Microsoft Office PowerPoint</Application>
  <PresentationFormat>Widescreen</PresentationFormat>
  <Paragraphs>106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Impact</vt:lpstr>
      <vt:lpstr>Segoe UI Historic</vt:lpstr>
      <vt:lpstr>Main Event</vt:lpstr>
      <vt:lpstr>The Endless Mountains Heritage Region’s</vt:lpstr>
      <vt:lpstr>What is the EMHR?</vt:lpstr>
      <vt:lpstr>Mini-Grant Guidelines</vt:lpstr>
      <vt:lpstr>Mini-Grant Guidelines</vt:lpstr>
      <vt:lpstr>Eligible Mini-Grant Applicants</vt:lpstr>
      <vt:lpstr>Suitable Projects</vt:lpstr>
      <vt:lpstr>Suitable Projects</vt:lpstr>
      <vt:lpstr>Project Credit</vt:lpstr>
      <vt:lpstr>Eligible Reimbursement Costs</vt:lpstr>
      <vt:lpstr>Ineligible Expenditures</vt:lpstr>
      <vt:lpstr>Eligible Forms of Match </vt:lpstr>
      <vt:lpstr>Application Form</vt:lpstr>
      <vt:lpstr>Application Form</vt:lpstr>
      <vt:lpstr>Grant Review Committee</vt:lpstr>
      <vt:lpstr>Mini-Grants Timeline</vt:lpstr>
      <vt:lpstr>Questions?</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Endless Mountains Heritage Region’s</dc:title>
  <dc:creator>EMHR Office</dc:creator>
  <cp:lastModifiedBy>David Hindman</cp:lastModifiedBy>
  <cp:revision>82</cp:revision>
  <dcterms:created xsi:type="dcterms:W3CDTF">2019-04-17T16:23:08Z</dcterms:created>
  <dcterms:modified xsi:type="dcterms:W3CDTF">2023-03-09T22:51:04Z</dcterms:modified>
</cp:coreProperties>
</file>